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64" r:id="rId8"/>
    <p:sldId id="265" r:id="rId9"/>
    <p:sldId id="266" r:id="rId10"/>
    <p:sldId id="259"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senija" initials="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59" autoAdjust="0"/>
    <p:restoredTop sz="86380" autoAdjust="0"/>
  </p:normalViewPr>
  <p:slideViewPr>
    <p:cSldViewPr>
      <p:cViewPr varScale="1">
        <p:scale>
          <a:sx n="73" d="100"/>
          <a:sy n="73" d="100"/>
        </p:scale>
        <p:origin x="-1746" y="-102"/>
      </p:cViewPr>
      <p:guideLst>
        <p:guide orient="horz" pos="2160"/>
        <p:guide pos="2880"/>
      </p:guideLst>
    </p:cSldViewPr>
  </p:slideViewPr>
  <p:outlineViewPr>
    <p:cViewPr>
      <p:scale>
        <a:sx n="33" d="100"/>
        <a:sy n="33" d="100"/>
      </p:scale>
      <p:origin x="264" y="402666"/>
    </p:cViewPr>
  </p:outlineViewPr>
  <p:notesTextViewPr>
    <p:cViewPr>
      <p:scale>
        <a:sx n="100" d="100"/>
        <a:sy n="100" d="100"/>
      </p:scale>
      <p:origin x="0" y="0"/>
    </p:cViewPr>
  </p:notesTextViewPr>
  <p:sorterViewPr>
    <p:cViewPr>
      <p:scale>
        <a:sx n="66" d="100"/>
        <a:sy n="66" d="100"/>
      </p:scale>
      <p:origin x="0" y="1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AD78C5-3CA0-45CD-8EE2-0E4160C5A27B}"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AD78C5-3CA0-45CD-8EE2-0E4160C5A27B}"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AD78C5-3CA0-45CD-8EE2-0E4160C5A27B}"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AD78C5-3CA0-45CD-8EE2-0E4160C5A27B}"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AD78C5-3CA0-45CD-8EE2-0E4160C5A27B}" type="datetimeFigureOut">
              <a:rPr lang="en-US" smtClean="0"/>
              <a:pPr/>
              <a:t>9/10/2019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AD78C5-3CA0-45CD-8EE2-0E4160C5A27B}" type="datetimeFigureOut">
              <a:rPr lang="en-US" smtClean="0"/>
              <a:pPr/>
              <a:t>9/10/2019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AD78C5-3CA0-45CD-8EE2-0E4160C5A27B}" type="datetimeFigureOut">
              <a:rPr lang="en-US" smtClean="0"/>
              <a:pPr/>
              <a:t>9/10/2019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AD78C5-3CA0-45CD-8EE2-0E4160C5A27B}" type="datetimeFigureOut">
              <a:rPr lang="en-US" smtClean="0"/>
              <a:pPr/>
              <a:t>9/10/2019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AD78C5-3CA0-45CD-8EE2-0E4160C5A27B}" type="datetimeFigureOut">
              <a:rPr lang="en-US" smtClean="0"/>
              <a:pPr/>
              <a:t>9/10/2019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AD78C5-3CA0-45CD-8EE2-0E4160C5A27B}" type="datetimeFigureOut">
              <a:rPr lang="en-US" smtClean="0"/>
              <a:pPr/>
              <a:t>9/10/2019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AD78C5-3CA0-45CD-8EE2-0E4160C5A27B}" type="datetimeFigureOut">
              <a:rPr lang="en-US" smtClean="0"/>
              <a:pPr/>
              <a:t>9/10/2019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68CA-ADB5-4DBD-8385-DCCE1E9635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AD78C5-3CA0-45CD-8EE2-0E4160C5A27B}" type="datetimeFigureOut">
              <a:rPr lang="en-US" smtClean="0"/>
              <a:pPr/>
              <a:t>9/10/2019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68CA-ADB5-4DBD-8385-DCCE1E9635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72400" cy="720080"/>
          </a:xfrm>
        </p:spPr>
        <p:txBody>
          <a:bodyPr>
            <a:normAutofit fontScale="90000"/>
          </a:bodyPr>
          <a:lstStyle/>
          <a:p>
            <a:r>
              <a:rPr lang="sr-Cyrl-CS" sz="2000" dirty="0" smtClean="0">
                <a:latin typeface="Times New Roman" pitchFamily="18" charset="0"/>
                <a:cs typeface="Times New Roman" pitchFamily="18" charset="0"/>
              </a:rPr>
              <a:t>ИНТЕГРИСАНЕ АКАДЕМСКЕ </a:t>
            </a:r>
            <a:br>
              <a:rPr lang="sr-Cyrl-CS" sz="2000" dirty="0" smtClean="0">
                <a:latin typeface="Times New Roman" pitchFamily="18" charset="0"/>
                <a:cs typeface="Times New Roman" pitchFamily="18" charset="0"/>
              </a:rPr>
            </a:br>
            <a:r>
              <a:rPr lang="sr-Cyrl-CS" sz="2000" dirty="0" smtClean="0">
                <a:latin typeface="Times New Roman" pitchFamily="18" charset="0"/>
                <a:cs typeface="Times New Roman" pitchFamily="18" charset="0"/>
              </a:rPr>
              <a:t>СТУДИЈЕ ФАРМАЦИЈЕ</a:t>
            </a:r>
            <a:br>
              <a:rPr lang="sr-Cyrl-C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sr-Cyrl-RS" sz="2000" u="sng" dirty="0" smtClean="0">
                <a:latin typeface="Times New Roman" pitchFamily="18" charset="0"/>
                <a:cs typeface="Times New Roman" pitchFamily="18" charset="0"/>
              </a:rPr>
              <a:t>И16 ОБРАДА РЕЗУЛТАТА МЕРЕЊА </a:t>
            </a:r>
            <a:r>
              <a:rPr lang="sr-Cyrl-RS" dirty="0" smtClean="0">
                <a:latin typeface="Arial" pitchFamily="34" charset="0"/>
                <a:cs typeface="Arial" pitchFamily="34" charset="0"/>
              </a:rPr>
              <a:t/>
            </a:r>
            <a:br>
              <a:rPr lang="sr-Cyrl-RS" dirty="0" smtClean="0">
                <a:latin typeface="Arial" pitchFamily="34" charset="0"/>
                <a:cs typeface="Arial" pitchFamily="34" charset="0"/>
              </a:rPr>
            </a:br>
            <a:r>
              <a:rPr lang="sr-Cyrl-RS" dirty="0" smtClean="0"/>
              <a:t/>
            </a:r>
            <a:br>
              <a:rPr lang="sr-Cyrl-RS" dirty="0" smtClean="0"/>
            </a:br>
            <a:endParaRPr lang="en-US" dirty="0"/>
          </a:p>
        </p:txBody>
      </p:sp>
      <p:sp>
        <p:nvSpPr>
          <p:cNvPr id="3" name="Subtitle 2"/>
          <p:cNvSpPr>
            <a:spLocks noGrp="1"/>
          </p:cNvSpPr>
          <p:nvPr>
            <p:ph type="subTitle" idx="1"/>
          </p:nvPr>
        </p:nvSpPr>
        <p:spPr>
          <a:xfrm>
            <a:off x="251520" y="3573016"/>
            <a:ext cx="8640960" cy="2880320"/>
          </a:xfrm>
        </p:spPr>
        <p:txBody>
          <a:bodyPr>
            <a:normAutofit lnSpcReduction="10000"/>
          </a:bodyPr>
          <a:lstStyle/>
          <a:p>
            <a:r>
              <a:rPr lang="sr-Cyrl-RS" sz="2800" b="1" dirty="0" smtClean="0">
                <a:solidFill>
                  <a:schemeClr val="tx1"/>
                </a:solidFill>
                <a:latin typeface="Times New Roman" pitchFamily="18" charset="0"/>
                <a:cs typeface="Times New Roman" pitchFamily="18" charset="0"/>
              </a:rPr>
              <a:t>Предавање </a:t>
            </a:r>
            <a:r>
              <a:rPr lang="en-US" sz="2800" b="1" dirty="0" smtClean="0">
                <a:solidFill>
                  <a:schemeClr val="tx1"/>
                </a:solidFill>
                <a:latin typeface="Times New Roman" pitchFamily="18" charset="0"/>
                <a:cs typeface="Times New Roman" pitchFamily="18" charset="0"/>
              </a:rPr>
              <a:t>9</a:t>
            </a:r>
            <a:r>
              <a:rPr lang="sr-Cyrl-RS" sz="2800" b="1" dirty="0" smtClean="0">
                <a:solidFill>
                  <a:schemeClr val="tx1"/>
                </a:solidFill>
                <a:latin typeface="Times New Roman" pitchFamily="18" charset="0"/>
                <a:cs typeface="Times New Roman" pitchFamily="18" charset="0"/>
              </a:rPr>
              <a:t> </a:t>
            </a:r>
            <a:r>
              <a:rPr lang="sr-Cyrl-RS" sz="2800" b="1" dirty="0" smtClean="0">
                <a:solidFill>
                  <a:schemeClr val="tx1"/>
                </a:solidFill>
                <a:latin typeface="Times New Roman" pitchFamily="18" charset="0"/>
                <a:cs typeface="Times New Roman" pitchFamily="18" charset="0"/>
              </a:rPr>
              <a:t>- </a:t>
            </a:r>
            <a:r>
              <a:rPr lang="en-US" sz="2800" b="1" dirty="0" smtClean="0">
                <a:solidFill>
                  <a:schemeClr val="tx1"/>
                </a:solidFill>
                <a:latin typeface="Times New Roman" pitchFamily="18" charset="0"/>
                <a:cs typeface="Times New Roman" pitchFamily="18" charset="0"/>
              </a:rPr>
              <a:t>PCR </a:t>
            </a:r>
            <a:r>
              <a:rPr lang="fr-FR" sz="2800" b="1" dirty="0" smtClean="0">
                <a:solidFill>
                  <a:schemeClr val="tx1"/>
                </a:solidFill>
                <a:latin typeface="Times New Roman" pitchFamily="18" charset="0"/>
                <a:cs typeface="Times New Roman" pitchFamily="18" charset="0"/>
              </a:rPr>
              <a:t>(</a:t>
            </a:r>
            <a:r>
              <a:rPr lang="fr-FR" sz="2800" b="1" dirty="0" err="1" smtClean="0">
                <a:solidFill>
                  <a:schemeClr val="tx1"/>
                </a:solidFill>
                <a:latin typeface="Times New Roman" pitchFamily="18" charset="0"/>
                <a:cs typeface="Times New Roman" pitchFamily="18" charset="0"/>
              </a:rPr>
              <a:t>примена</a:t>
            </a:r>
            <a:r>
              <a:rPr lang="fr-FR" sz="2800" b="1" dirty="0" smtClean="0">
                <a:solidFill>
                  <a:schemeClr val="tx1"/>
                </a:solidFill>
                <a:latin typeface="Times New Roman" pitchFamily="18" charset="0"/>
                <a:cs typeface="Times New Roman" pitchFamily="18" charset="0"/>
              </a:rPr>
              <a:t> у </a:t>
            </a:r>
            <a:r>
              <a:rPr lang="fr-FR" sz="2800" b="1" dirty="0" err="1" smtClean="0">
                <a:solidFill>
                  <a:schemeClr val="tx1"/>
                </a:solidFill>
                <a:latin typeface="Times New Roman" pitchFamily="18" charset="0"/>
                <a:cs typeface="Times New Roman" pitchFamily="18" charset="0"/>
              </a:rPr>
              <a:t>дијагностици</a:t>
            </a:r>
            <a:r>
              <a:rPr lang="fr-FR" sz="2800" b="1" dirty="0" smtClean="0">
                <a:solidFill>
                  <a:schemeClr val="tx1"/>
                </a:solidFill>
                <a:latin typeface="Times New Roman" pitchFamily="18" charset="0"/>
                <a:cs typeface="Times New Roman" pitchFamily="18" charset="0"/>
              </a:rPr>
              <a:t>, </a:t>
            </a:r>
            <a:r>
              <a:rPr lang="fr-FR" sz="2800" b="1" dirty="0" err="1" smtClean="0">
                <a:solidFill>
                  <a:schemeClr val="tx1"/>
                </a:solidFill>
                <a:latin typeface="Times New Roman" pitchFamily="18" charset="0"/>
                <a:cs typeface="Times New Roman" pitchFamily="18" charset="0"/>
              </a:rPr>
              <a:t>методологија</a:t>
            </a:r>
            <a:r>
              <a:rPr lang="fr-FR" sz="2800" b="1" dirty="0" smtClean="0">
                <a:solidFill>
                  <a:schemeClr val="tx1"/>
                </a:solidFill>
                <a:latin typeface="Times New Roman" pitchFamily="18" charset="0"/>
                <a:cs typeface="Times New Roman" pitchFamily="18" charset="0"/>
              </a:rPr>
              <a:t> </a:t>
            </a:r>
            <a:r>
              <a:rPr lang="fr-FR" sz="2800" b="1" dirty="0" err="1" smtClean="0">
                <a:solidFill>
                  <a:schemeClr val="tx1"/>
                </a:solidFill>
                <a:latin typeface="Times New Roman" pitchFamily="18" charset="0"/>
                <a:cs typeface="Times New Roman" pitchFamily="18" charset="0"/>
              </a:rPr>
              <a:t>примене</a:t>
            </a:r>
            <a:r>
              <a:rPr lang="fr-FR" sz="2800" b="1" dirty="0" smtClean="0">
                <a:solidFill>
                  <a:schemeClr val="tx1"/>
                </a:solidFill>
                <a:latin typeface="Times New Roman" pitchFamily="18" charset="0"/>
                <a:cs typeface="Times New Roman" pitchFamily="18" charset="0"/>
              </a:rPr>
              <a:t>, </a:t>
            </a:r>
            <a:r>
              <a:rPr lang="fr-FR" sz="2800" b="1" dirty="0" err="1" smtClean="0">
                <a:solidFill>
                  <a:schemeClr val="tx1"/>
                </a:solidFill>
                <a:latin typeface="Times New Roman" pitchFamily="18" charset="0"/>
                <a:cs typeface="Times New Roman" pitchFamily="18" charset="0"/>
              </a:rPr>
              <a:t>припрема</a:t>
            </a:r>
            <a:r>
              <a:rPr lang="fr-FR" sz="2800" b="1" dirty="0" smtClean="0">
                <a:solidFill>
                  <a:schemeClr val="tx1"/>
                </a:solidFill>
                <a:latin typeface="Times New Roman" pitchFamily="18" charset="0"/>
                <a:cs typeface="Times New Roman" pitchFamily="18" charset="0"/>
              </a:rPr>
              <a:t> </a:t>
            </a:r>
            <a:r>
              <a:rPr lang="fr-FR" sz="2800" b="1" dirty="0" err="1" smtClean="0">
                <a:solidFill>
                  <a:schemeClr val="tx1"/>
                </a:solidFill>
                <a:latin typeface="Times New Roman" pitchFamily="18" charset="0"/>
                <a:cs typeface="Times New Roman" pitchFamily="18" charset="0"/>
              </a:rPr>
              <a:t>узорака</a:t>
            </a:r>
            <a:r>
              <a:rPr lang="fr-FR" sz="2800" b="1" dirty="0" smtClean="0">
                <a:solidFill>
                  <a:schemeClr val="tx1"/>
                </a:solidFill>
                <a:latin typeface="Times New Roman" pitchFamily="18" charset="0"/>
                <a:cs typeface="Times New Roman" pitchFamily="18" charset="0"/>
              </a:rPr>
              <a:t>, </a:t>
            </a:r>
            <a:r>
              <a:rPr lang="fr-FR" sz="2800" b="1" dirty="0" err="1" smtClean="0">
                <a:solidFill>
                  <a:schemeClr val="tx1"/>
                </a:solidFill>
                <a:latin typeface="Times New Roman" pitchFamily="18" charset="0"/>
                <a:cs typeface="Times New Roman" pitchFamily="18" charset="0"/>
              </a:rPr>
              <a:t>детектовање</a:t>
            </a:r>
            <a:r>
              <a:rPr lang="fr-FR" sz="2800" b="1" dirty="0" smtClean="0">
                <a:solidFill>
                  <a:schemeClr val="tx1"/>
                </a:solidFill>
                <a:latin typeface="Times New Roman" pitchFamily="18" charset="0"/>
                <a:cs typeface="Times New Roman" pitchFamily="18" charset="0"/>
              </a:rPr>
              <a:t> </a:t>
            </a:r>
            <a:r>
              <a:rPr lang="fr-FR" sz="2800" b="1" dirty="0" err="1" smtClean="0">
                <a:solidFill>
                  <a:schemeClr val="tx1"/>
                </a:solidFill>
                <a:latin typeface="Times New Roman" pitchFamily="18" charset="0"/>
                <a:cs typeface="Times New Roman" pitchFamily="18" charset="0"/>
              </a:rPr>
              <a:t>резултата</a:t>
            </a:r>
            <a:r>
              <a:rPr lang="fr-FR" sz="2800" b="1" dirty="0" smtClean="0">
                <a:solidFill>
                  <a:schemeClr val="tx1"/>
                </a:solidFill>
                <a:latin typeface="Times New Roman" pitchFamily="18" charset="0"/>
                <a:cs typeface="Times New Roman" pitchFamily="18" charset="0"/>
              </a:rPr>
              <a:t> – </a:t>
            </a:r>
            <a:r>
              <a:rPr lang="fr-FR" sz="2800" b="1" dirty="0" err="1" smtClean="0">
                <a:solidFill>
                  <a:schemeClr val="tx1"/>
                </a:solidFill>
                <a:latin typeface="Times New Roman" pitchFamily="18" charset="0"/>
                <a:cs typeface="Times New Roman" pitchFamily="18" charset="0"/>
              </a:rPr>
              <a:t>електрофореза</a:t>
            </a:r>
            <a:r>
              <a:rPr lang="fr-FR" sz="2800" b="1" dirty="0" smtClean="0">
                <a:solidFill>
                  <a:schemeClr val="tx1"/>
                </a:solidFill>
                <a:latin typeface="Times New Roman" pitchFamily="18" charset="0"/>
                <a:cs typeface="Times New Roman" pitchFamily="18" charset="0"/>
              </a:rPr>
              <a:t>)</a:t>
            </a:r>
          </a:p>
          <a:p>
            <a:endParaRPr lang="sr-Cyrl-RS" sz="2800" b="1" dirty="0" smtClean="0">
              <a:solidFill>
                <a:schemeClr val="tx1"/>
              </a:solidFill>
              <a:latin typeface="Times New Roman" pitchFamily="18" charset="0"/>
              <a:cs typeface="Times New Roman" pitchFamily="18" charset="0"/>
            </a:endParaRPr>
          </a:p>
          <a:p>
            <a:endParaRPr lang="sr-Cyrl-RS" sz="2800" dirty="0" smtClean="0">
              <a:solidFill>
                <a:schemeClr val="tx1"/>
              </a:solidFill>
              <a:latin typeface="Times New Roman" pitchFamily="18" charset="0"/>
              <a:cs typeface="Times New Roman" pitchFamily="18" charset="0"/>
            </a:endParaRPr>
          </a:p>
          <a:p>
            <a:r>
              <a:rPr lang="sr-Cyrl-RS" sz="2800" dirty="0" smtClean="0">
                <a:solidFill>
                  <a:schemeClr val="tx1"/>
                </a:solidFill>
                <a:latin typeface="Times New Roman" pitchFamily="18" charset="0"/>
                <a:cs typeface="Times New Roman" pitchFamily="18" charset="0"/>
              </a:rPr>
              <a:t>                                            </a:t>
            </a:r>
            <a:r>
              <a:rPr lang="en-US" sz="2800" dirty="0" smtClean="0">
                <a:solidFill>
                  <a:schemeClr val="tx1"/>
                </a:solidFill>
                <a:latin typeface="Times New Roman" pitchFamily="18" charset="0"/>
                <a:cs typeface="Times New Roman" pitchFamily="18" charset="0"/>
              </a:rPr>
              <a:t>             </a:t>
            </a:r>
            <a:r>
              <a:rPr lang="sr-Cyrl-RS" sz="2800" dirty="0" smtClean="0">
                <a:solidFill>
                  <a:schemeClr val="tx1"/>
                </a:solidFill>
                <a:latin typeface="Times New Roman" pitchFamily="18" charset="0"/>
                <a:cs typeface="Times New Roman" pitchFamily="18" charset="0"/>
              </a:rPr>
              <a:t>   </a:t>
            </a:r>
            <a:r>
              <a:rPr lang="sr-Cyrl-RS" sz="2000" dirty="0" smtClean="0">
                <a:solidFill>
                  <a:schemeClr val="tx1"/>
                </a:solidFill>
                <a:latin typeface="Times New Roman" pitchFamily="18" charset="0"/>
                <a:cs typeface="Times New Roman" pitchFamily="18" charset="0"/>
              </a:rPr>
              <a:t>Доц.др Ксенија Вучићевић</a:t>
            </a:r>
            <a:endParaRPr lang="en-US" sz="2000" dirty="0">
              <a:solidFill>
                <a:schemeClr val="tx1"/>
              </a:solidFill>
              <a:latin typeface="Times New Roman" pitchFamily="18" charset="0"/>
              <a:cs typeface="Times New Roman" pitchFamily="18" charset="0"/>
            </a:endParaRPr>
          </a:p>
        </p:txBody>
      </p:sp>
      <p:pic>
        <p:nvPicPr>
          <p:cNvPr id="4" name="Picture 3"/>
          <p:cNvPicPr/>
          <p:nvPr/>
        </p:nvPicPr>
        <p:blipFill>
          <a:blip r:embed="rId2" cstate="print"/>
          <a:srcRect/>
          <a:stretch>
            <a:fillRect/>
          </a:stretch>
        </p:blipFill>
        <p:spPr bwMode="auto">
          <a:xfrm>
            <a:off x="4139952" y="188640"/>
            <a:ext cx="864096" cy="108012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332657"/>
            <a:ext cx="8352928" cy="2520279"/>
          </a:xfrm>
        </p:spPr>
        <p:txBody>
          <a:bodyPr>
            <a:noAutofit/>
          </a:bodyPr>
          <a:lstStyle/>
          <a:p>
            <a:pPr algn="l">
              <a:buFont typeface="Wingdings" pitchFamily="2" charset="2"/>
              <a:buChar char="Ø"/>
            </a:pPr>
            <a:r>
              <a:rPr lang="en-US" sz="2000" dirty="0" smtClean="0"/>
              <a:t> </a:t>
            </a:r>
            <a:r>
              <a:rPr lang="sr-Cyrl-RS" sz="2000" dirty="0" smtClean="0"/>
              <a:t>Важан сегмент сваке, па и молекуларне медицине је превентивна медицина.</a:t>
            </a: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sr-Cyrl-RS" sz="2000" dirty="0" smtClean="0"/>
              <a:t>Праћење и анализа генома особа са предиспозицијом за развој малигне болести је предмет њеног истраживања.</a:t>
            </a:r>
            <a:br>
              <a:rPr lang="sr-Cyrl-RS" sz="2000" dirty="0" smtClean="0"/>
            </a:br>
            <a:endParaRPr lang="en-US" sz="2000" dirty="0"/>
          </a:p>
        </p:txBody>
      </p:sp>
      <p:sp>
        <p:nvSpPr>
          <p:cNvPr id="3" name="Subtitle 2"/>
          <p:cNvSpPr>
            <a:spLocks noGrp="1"/>
          </p:cNvSpPr>
          <p:nvPr>
            <p:ph type="subTitle" idx="1"/>
          </p:nvPr>
        </p:nvSpPr>
        <p:spPr>
          <a:xfrm>
            <a:off x="323528" y="3284984"/>
            <a:ext cx="8496944" cy="3312368"/>
          </a:xfrm>
        </p:spPr>
        <p:txBody>
          <a:bodyPr>
            <a:normAutofit/>
          </a:bodyPr>
          <a:lstStyle/>
          <a:p>
            <a:pPr algn="l">
              <a:buFont typeface="Wingdings" pitchFamily="2" charset="2"/>
              <a:buChar char="Ø"/>
            </a:pPr>
            <a:r>
              <a:rPr lang="en-US" sz="2000" dirty="0" smtClean="0">
                <a:solidFill>
                  <a:schemeClr val="tx1"/>
                </a:solidFill>
              </a:rPr>
              <a:t> </a:t>
            </a:r>
            <a:r>
              <a:rPr lang="sr-Cyrl-RS" sz="2000" dirty="0" smtClean="0">
                <a:solidFill>
                  <a:schemeClr val="tx1"/>
                </a:solidFill>
              </a:rPr>
              <a:t>Један од главних праваца молекуларне медицине јесте персонализација медицине. То значи да би после прецизне молекуларно биолошке дијагностике (одређивање генског профила за сваког болесника са малигном болешћу) била омогућена примена одговарајуће генске терапије.</a:t>
            </a:r>
            <a:endParaRPr lang="en-US" sz="2000"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936103"/>
          </a:xfrm>
        </p:spPr>
        <p:txBody>
          <a:bodyPr>
            <a:normAutofit fontScale="90000"/>
          </a:bodyPr>
          <a:lstStyle/>
          <a:p>
            <a:r>
              <a:rPr lang="sr-Cyrl-RS" dirty="0" smtClean="0"/>
              <a:t>ОСНОВНИ ПРИНЦИПИ </a:t>
            </a:r>
            <a:r>
              <a:rPr lang="en-US" dirty="0" smtClean="0"/>
              <a:t>PCR </a:t>
            </a:r>
            <a:r>
              <a:rPr lang="sr-Cyrl-RS" dirty="0" smtClean="0"/>
              <a:t>МЕТОДЕ</a:t>
            </a:r>
            <a:endParaRPr lang="en-US" dirty="0"/>
          </a:p>
        </p:txBody>
      </p:sp>
      <p:sp>
        <p:nvSpPr>
          <p:cNvPr id="3" name="Subtitle 2"/>
          <p:cNvSpPr>
            <a:spLocks noGrp="1"/>
          </p:cNvSpPr>
          <p:nvPr>
            <p:ph type="subTitle" idx="1"/>
          </p:nvPr>
        </p:nvSpPr>
        <p:spPr>
          <a:xfrm>
            <a:off x="179512" y="1484784"/>
            <a:ext cx="8640960" cy="2664296"/>
          </a:xfrm>
        </p:spPr>
        <p:txBody>
          <a:bodyPr>
            <a:noAutofit/>
          </a:bodyPr>
          <a:lstStyle/>
          <a:p>
            <a:pPr algn="l"/>
            <a:r>
              <a:rPr lang="en-US" sz="2000" dirty="0" smtClean="0">
                <a:solidFill>
                  <a:schemeClr val="tx1"/>
                </a:solidFill>
              </a:rPr>
              <a:t>PCR (Polymerase Chain Reaction –</a:t>
            </a:r>
            <a:r>
              <a:rPr lang="sr-Cyrl-RS" sz="2000" dirty="0" smtClean="0">
                <a:solidFill>
                  <a:schemeClr val="tx1"/>
                </a:solidFill>
              </a:rPr>
              <a:t> Ланчана</a:t>
            </a:r>
            <a:r>
              <a:rPr lang="en-US" sz="2000" dirty="0" smtClean="0">
                <a:solidFill>
                  <a:schemeClr val="tx1"/>
                </a:solidFill>
              </a:rPr>
              <a:t> </a:t>
            </a:r>
            <a:r>
              <a:rPr lang="sr-Cyrl-RS" sz="2000" dirty="0" smtClean="0">
                <a:solidFill>
                  <a:schemeClr val="tx1"/>
                </a:solidFill>
              </a:rPr>
              <a:t>реакција полимеразе) представља најзначајније откриће</a:t>
            </a:r>
            <a:r>
              <a:rPr lang="en-US" sz="2000" dirty="0" smtClean="0">
                <a:solidFill>
                  <a:schemeClr val="tx1"/>
                </a:solidFill>
              </a:rPr>
              <a:t> </a:t>
            </a:r>
            <a:r>
              <a:rPr lang="sr-Cyrl-RS" sz="2000" dirty="0" smtClean="0">
                <a:solidFill>
                  <a:schemeClr val="tx1"/>
                </a:solidFill>
              </a:rPr>
              <a:t>на пољу молекуларне биологије и молекуларне</a:t>
            </a:r>
            <a:r>
              <a:rPr lang="en-US" sz="2000" dirty="0" smtClean="0">
                <a:solidFill>
                  <a:schemeClr val="tx1"/>
                </a:solidFill>
              </a:rPr>
              <a:t> </a:t>
            </a:r>
            <a:r>
              <a:rPr lang="sr-Cyrl-RS" sz="2000" dirty="0" smtClean="0">
                <a:solidFill>
                  <a:schemeClr val="tx1"/>
                </a:solidFill>
              </a:rPr>
              <a:t>патологије у последњих 20 година. У</a:t>
            </a:r>
            <a:r>
              <a:rPr lang="en-US" sz="2000" dirty="0" smtClean="0">
                <a:solidFill>
                  <a:schemeClr val="tx1"/>
                </a:solidFill>
              </a:rPr>
              <a:t> </a:t>
            </a:r>
            <a:r>
              <a:rPr lang="sr-Cyrl-RS" sz="2000" dirty="0" smtClean="0">
                <a:solidFill>
                  <a:schemeClr val="tx1"/>
                </a:solidFill>
              </a:rPr>
              <a:t>биомедицинским</a:t>
            </a:r>
            <a:r>
              <a:rPr lang="en-US" sz="2000" dirty="0" smtClean="0">
                <a:solidFill>
                  <a:schemeClr val="tx1"/>
                </a:solidFill>
              </a:rPr>
              <a:t> </a:t>
            </a:r>
            <a:r>
              <a:rPr lang="sr-Cyrl-RS" sz="2000" dirty="0" smtClean="0">
                <a:solidFill>
                  <a:schemeClr val="tx1"/>
                </a:solidFill>
              </a:rPr>
              <a:t>наукама успешно се користи за базична генетска</a:t>
            </a:r>
            <a:r>
              <a:rPr lang="en-US" sz="2000" dirty="0" smtClean="0">
                <a:solidFill>
                  <a:schemeClr val="tx1"/>
                </a:solidFill>
              </a:rPr>
              <a:t> </a:t>
            </a:r>
            <a:r>
              <a:rPr lang="sr-Cyrl-RS" sz="2000" dirty="0" smtClean="0">
                <a:solidFill>
                  <a:schemeClr val="tx1"/>
                </a:solidFill>
              </a:rPr>
              <a:t>истраживања, брзу и прецизну дијагнозу болести (пре</a:t>
            </a:r>
            <a:r>
              <a:rPr lang="en-US" sz="2000" dirty="0" smtClean="0">
                <a:solidFill>
                  <a:schemeClr val="tx1"/>
                </a:solidFill>
              </a:rPr>
              <a:t> </a:t>
            </a:r>
            <a:r>
              <a:rPr lang="sr-Cyrl-RS" sz="2000" dirty="0" smtClean="0">
                <a:solidFill>
                  <a:schemeClr val="tx1"/>
                </a:solidFill>
              </a:rPr>
              <a:t>свега наследних и инфективних), праћење терапијских</a:t>
            </a:r>
            <a:r>
              <a:rPr lang="en-US" sz="2000" dirty="0" smtClean="0">
                <a:solidFill>
                  <a:schemeClr val="tx1"/>
                </a:solidFill>
              </a:rPr>
              <a:t> </a:t>
            </a:r>
            <a:r>
              <a:rPr lang="sr-Cyrl-RS" sz="2000" dirty="0" smtClean="0">
                <a:solidFill>
                  <a:schemeClr val="tx1"/>
                </a:solidFill>
              </a:rPr>
              <a:t>ефеката лекова, као и у судској медицини. </a:t>
            </a:r>
          </a:p>
          <a:p>
            <a:pPr algn="l"/>
            <a:endParaRPr lang="sr-Cyrl-RS" sz="2000" dirty="0" smtClean="0">
              <a:solidFill>
                <a:schemeClr val="tx1"/>
              </a:solidFill>
            </a:endParaRPr>
          </a:p>
          <a:p>
            <a:pPr algn="l"/>
            <a:r>
              <a:rPr lang="sr-Cyrl-RS" sz="2000" dirty="0" smtClean="0">
                <a:solidFill>
                  <a:schemeClr val="tx1"/>
                </a:solidFill>
              </a:rPr>
              <a:t>У основи </a:t>
            </a:r>
            <a:r>
              <a:rPr lang="en-US" sz="2000" dirty="0" smtClean="0">
                <a:solidFill>
                  <a:schemeClr val="tx1"/>
                </a:solidFill>
              </a:rPr>
              <a:t>PCR</a:t>
            </a:r>
            <a:r>
              <a:rPr lang="sr-Cyrl-RS" sz="2000" dirty="0" smtClean="0">
                <a:solidFill>
                  <a:schemeClr val="tx1"/>
                </a:solidFill>
              </a:rPr>
              <a:t> методе је биохемијска реакција која</a:t>
            </a:r>
            <a:r>
              <a:rPr lang="en-US" sz="2000" dirty="0" smtClean="0">
                <a:solidFill>
                  <a:schemeClr val="tx1"/>
                </a:solidFill>
              </a:rPr>
              <a:t> </a:t>
            </a:r>
            <a:r>
              <a:rPr lang="sr-Cyrl-RS" sz="2000" dirty="0" smtClean="0">
                <a:solidFill>
                  <a:schemeClr val="tx1"/>
                </a:solidFill>
              </a:rPr>
              <a:t>омогућава ин витро умножавање (амплификацију)</a:t>
            </a:r>
            <a:r>
              <a:rPr lang="en-US" sz="2000" dirty="0" smtClean="0">
                <a:solidFill>
                  <a:schemeClr val="tx1"/>
                </a:solidFill>
              </a:rPr>
              <a:t> </a:t>
            </a:r>
            <a:r>
              <a:rPr lang="sr-Cyrl-RS" sz="2000" dirty="0" smtClean="0">
                <a:solidFill>
                  <a:schemeClr val="tx1"/>
                </a:solidFill>
              </a:rPr>
              <a:t>одређеног фрагмента дезоксирибонуклеинске киселине</a:t>
            </a:r>
            <a:r>
              <a:rPr lang="en-US" sz="2000" dirty="0" smtClean="0">
                <a:solidFill>
                  <a:schemeClr val="tx1"/>
                </a:solidFill>
              </a:rPr>
              <a:t> </a:t>
            </a:r>
            <a:r>
              <a:rPr lang="sr-Cyrl-RS" sz="2000" dirty="0" smtClean="0">
                <a:solidFill>
                  <a:schemeClr val="tx1"/>
                </a:solidFill>
              </a:rPr>
              <a:t>(ДНК) и у суштини је имитација синтезе ДНК (репликација)</a:t>
            </a:r>
          </a:p>
          <a:p>
            <a:pPr algn="l"/>
            <a:r>
              <a:rPr lang="sr-Cyrl-RS" sz="2000" dirty="0" smtClean="0">
                <a:solidFill>
                  <a:schemeClr val="tx1"/>
                </a:solidFill>
              </a:rPr>
              <a:t>која се нормално одвија у свим живим организмима</a:t>
            </a:r>
            <a:r>
              <a:rPr lang="sr-Cyrl-RS" sz="2000" dirty="0" smtClean="0"/>
              <a:t>.</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360039"/>
          </a:xfrm>
        </p:spPr>
        <p:txBody>
          <a:bodyPr>
            <a:normAutofit fontScale="90000"/>
          </a:bodyPr>
          <a:lstStyle/>
          <a:p>
            <a:r>
              <a:rPr lang="sr-Cyrl-RS" dirty="0" smtClean="0"/>
              <a:t>ДНК молекул</a:t>
            </a:r>
            <a:endParaRPr lang="en-US" dirty="0"/>
          </a:p>
        </p:txBody>
      </p:sp>
      <p:sp>
        <p:nvSpPr>
          <p:cNvPr id="3" name="Subtitle 2"/>
          <p:cNvSpPr>
            <a:spLocks noGrp="1"/>
          </p:cNvSpPr>
          <p:nvPr>
            <p:ph type="subTitle" idx="1"/>
          </p:nvPr>
        </p:nvSpPr>
        <p:spPr>
          <a:xfrm>
            <a:off x="251520" y="692696"/>
            <a:ext cx="8640960" cy="5976664"/>
          </a:xfrm>
        </p:spPr>
        <p:txBody>
          <a:bodyPr>
            <a:normAutofit fontScale="40000" lnSpcReduction="20000"/>
          </a:bodyPr>
          <a:lstStyle/>
          <a:p>
            <a:pPr algn="l"/>
            <a:r>
              <a:rPr lang="sr-Cyrl-RS" dirty="0" smtClean="0">
                <a:solidFill>
                  <a:schemeClr val="tx1"/>
                </a:solidFill>
              </a:rPr>
              <a:t>ДНК је сложено макромолекуларно једињење састављено од великог броја мономерних јединица који се називају нуклеотиди. Сваки нуклеотид састављен је од молекула шећера дезоксирибозе (пентоза), пуринске</a:t>
            </a:r>
          </a:p>
          <a:p>
            <a:pPr algn="l"/>
            <a:r>
              <a:rPr lang="sr-Cyrl-RS" dirty="0" smtClean="0">
                <a:solidFill>
                  <a:schemeClr val="tx1"/>
                </a:solidFill>
              </a:rPr>
              <a:t>(аденин или гуанин) или пиримидинске базе (цитозин или тимин) и молекула фосфорне киселине. У молекулу ДНК нуклеотиди су међусобно повезани ковалентним фосфодиестарским везама.</a:t>
            </a:r>
          </a:p>
          <a:p>
            <a:pPr algn="l"/>
            <a:endParaRPr lang="sr-Cyrl-RS" dirty="0" smtClean="0">
              <a:solidFill>
                <a:schemeClr val="tx1"/>
              </a:solidFill>
            </a:endParaRPr>
          </a:p>
          <a:p>
            <a:pPr algn="l"/>
            <a:r>
              <a:rPr lang="sr-Cyrl-RS" dirty="0" smtClean="0">
                <a:solidFill>
                  <a:schemeClr val="tx1"/>
                </a:solidFill>
              </a:rPr>
              <a:t>Према </a:t>
            </a:r>
            <a:r>
              <a:rPr lang="en-US" dirty="0" smtClean="0">
                <a:solidFill>
                  <a:schemeClr val="tx1"/>
                </a:solidFill>
              </a:rPr>
              <a:t>Watson</a:t>
            </a:r>
            <a:r>
              <a:rPr lang="sr-Cyrl-RS" dirty="0" smtClean="0">
                <a:solidFill>
                  <a:schemeClr val="tx1"/>
                </a:solidFill>
              </a:rPr>
              <a:t>-</a:t>
            </a:r>
            <a:r>
              <a:rPr lang="en-US" dirty="0" smtClean="0">
                <a:solidFill>
                  <a:schemeClr val="tx1"/>
                </a:solidFill>
              </a:rPr>
              <a:t>Crick</a:t>
            </a:r>
            <a:r>
              <a:rPr lang="sr-Cyrl-RS" dirty="0" smtClean="0">
                <a:solidFill>
                  <a:schemeClr val="tx1"/>
                </a:solidFill>
              </a:rPr>
              <a:t>-овом</a:t>
            </a:r>
          </a:p>
          <a:p>
            <a:pPr algn="l"/>
            <a:r>
              <a:rPr lang="sr-Cyrl-RS" dirty="0" smtClean="0">
                <a:solidFill>
                  <a:schemeClr val="tx1"/>
                </a:solidFill>
              </a:rPr>
              <a:t>моделу, сва }елијска ДНК састоји се од два врло</a:t>
            </a:r>
          </a:p>
          <a:p>
            <a:pPr algn="l"/>
            <a:r>
              <a:rPr lang="sr-Cyrl-RS" dirty="0" smtClean="0">
                <a:solidFill>
                  <a:schemeClr val="tx1"/>
                </a:solidFill>
              </a:rPr>
              <a:t>дугачка спирална полинуклеотидна ланца изувијана око</a:t>
            </a:r>
          </a:p>
          <a:p>
            <a:pPr algn="l"/>
            <a:r>
              <a:rPr lang="sr-Cyrl-RS" dirty="0" smtClean="0">
                <a:solidFill>
                  <a:schemeClr val="tx1"/>
                </a:solidFill>
              </a:rPr>
              <a:t>заједничке осе који формирају хеликс. Ланци су</a:t>
            </a:r>
          </a:p>
          <a:p>
            <a:pPr algn="l"/>
            <a:r>
              <a:rPr lang="sr-Cyrl-RS" dirty="0" smtClean="0">
                <a:solidFill>
                  <a:schemeClr val="tx1"/>
                </a:solidFill>
              </a:rPr>
              <a:t>оријентисани у супротним смеровима - наспрам 5' краја</a:t>
            </a:r>
          </a:p>
          <a:p>
            <a:pPr algn="l"/>
            <a:r>
              <a:rPr lang="sr-Cyrl-RS" dirty="0" smtClean="0">
                <a:solidFill>
                  <a:schemeClr val="tx1"/>
                </a:solidFill>
              </a:rPr>
              <a:t>једног ланца је 3' крај другог ланца, због чега се каже</a:t>
            </a:r>
          </a:p>
          <a:p>
            <a:pPr algn="l"/>
            <a:r>
              <a:rPr lang="sr-Cyrl-RS" dirty="0" smtClean="0">
                <a:solidFill>
                  <a:schemeClr val="tx1"/>
                </a:solidFill>
              </a:rPr>
              <a:t>да су антипаралелни. Пуринске и пиримидинске</a:t>
            </a:r>
          </a:p>
          <a:p>
            <a:pPr algn="l"/>
            <a:r>
              <a:rPr lang="sr-Cyrl-RS" dirty="0" smtClean="0">
                <a:solidFill>
                  <a:schemeClr val="tx1"/>
                </a:solidFill>
              </a:rPr>
              <a:t>базе ланаца ДНК су међусобно спојене ковалентним</a:t>
            </a:r>
          </a:p>
          <a:p>
            <a:pPr algn="l"/>
            <a:r>
              <a:rPr lang="sr-Cyrl-RS" dirty="0" smtClean="0">
                <a:solidFill>
                  <a:schemeClr val="tx1"/>
                </a:solidFill>
              </a:rPr>
              <a:t>водоничним везама које спајају два ланца по типу</a:t>
            </a:r>
          </a:p>
          <a:p>
            <a:pPr algn="l"/>
            <a:r>
              <a:rPr lang="sr-Cyrl-RS" dirty="0" smtClean="0">
                <a:solidFill>
                  <a:schemeClr val="tx1"/>
                </a:solidFill>
              </a:rPr>
              <a:t>комплементаности, при чему је аденин (А) увек спојен</a:t>
            </a:r>
          </a:p>
          <a:p>
            <a:pPr algn="l"/>
            <a:r>
              <a:rPr lang="sr-Cyrl-RS" dirty="0" smtClean="0">
                <a:solidFill>
                  <a:schemeClr val="tx1"/>
                </a:solidFill>
              </a:rPr>
              <a:t>са тимином (Т) двогубом везом, док се гуанин (Г)</a:t>
            </a:r>
          </a:p>
          <a:p>
            <a:pPr algn="l"/>
            <a:r>
              <a:rPr lang="sr-Cyrl-RS" dirty="0" smtClean="0">
                <a:solidFill>
                  <a:schemeClr val="tx1"/>
                </a:solidFill>
              </a:rPr>
              <a:t>везује са цитозином (Ц) трогубом везом. Последица</a:t>
            </a:r>
          </a:p>
          <a:p>
            <a:pPr algn="l"/>
            <a:r>
              <a:rPr lang="sr-Cyrl-RS" dirty="0" smtClean="0">
                <a:solidFill>
                  <a:schemeClr val="tx1"/>
                </a:solidFill>
              </a:rPr>
              <a:t>комплементарног спаривања база је да сваки ланац</a:t>
            </a:r>
          </a:p>
          <a:p>
            <a:pPr algn="l"/>
            <a:r>
              <a:rPr lang="sr-Cyrl-RS" dirty="0" smtClean="0">
                <a:solidFill>
                  <a:schemeClr val="tx1"/>
                </a:solidFill>
              </a:rPr>
              <a:t>молекула ДНК садржи секвенцу нуклеотида</a:t>
            </a:r>
          </a:p>
          <a:p>
            <a:pPr algn="l"/>
            <a:r>
              <a:rPr lang="sr-Cyrl-RS" dirty="0" smtClean="0">
                <a:solidFill>
                  <a:schemeClr val="tx1"/>
                </a:solidFill>
              </a:rPr>
              <a:t>комплементарну секвенци супротног ланца у хеликсу.</a:t>
            </a:r>
          </a:p>
          <a:p>
            <a:pPr algn="l"/>
            <a:r>
              <a:rPr lang="sr-Cyrl-RS" dirty="0" smtClean="0">
                <a:solidFill>
                  <a:schemeClr val="tx1"/>
                </a:solidFill>
              </a:rPr>
              <a:t>Овај принцип спаривања база је најважнији за репликацију</a:t>
            </a:r>
          </a:p>
          <a:p>
            <a:pPr algn="l"/>
            <a:r>
              <a:rPr lang="sr-Cyrl-RS" dirty="0" smtClean="0">
                <a:solidFill>
                  <a:schemeClr val="tx1"/>
                </a:solidFill>
              </a:rPr>
              <a:t>ДНК, јер сваки од ланаца при копирању служи као</a:t>
            </a:r>
          </a:p>
          <a:p>
            <a:pPr algn="l"/>
            <a:r>
              <a:rPr lang="sr-Cyrl-RS" dirty="0" smtClean="0">
                <a:solidFill>
                  <a:schemeClr val="tx1"/>
                </a:solidFill>
              </a:rPr>
              <a:t>матрица за синтезу супротног комплементаног ланца.</a:t>
            </a:r>
          </a:p>
          <a:p>
            <a:pPr algn="l"/>
            <a:r>
              <a:rPr lang="sr-Cyrl-RS" dirty="0" smtClean="0">
                <a:solidFill>
                  <a:schemeClr val="tx1"/>
                </a:solidFill>
              </a:rPr>
              <a:t>Процес репликације ДНК је сложен механизам у коме</a:t>
            </a:r>
          </a:p>
          <a:p>
            <a:pPr algn="l"/>
            <a:r>
              <a:rPr lang="sr-Cyrl-RS" dirty="0" smtClean="0">
                <a:solidFill>
                  <a:schemeClr val="tx1"/>
                </a:solidFill>
              </a:rPr>
              <a:t>главну улогу има ензим ДНК-полимераза на коме је</a:t>
            </a:r>
          </a:p>
          <a:p>
            <a:pPr algn="l"/>
            <a:r>
              <a:rPr lang="sr-Cyrl-RS" dirty="0" smtClean="0">
                <a:solidFill>
                  <a:schemeClr val="tx1"/>
                </a:solidFill>
              </a:rPr>
              <a:t>заснована </a:t>
            </a:r>
            <a:r>
              <a:rPr lang="en-US" dirty="0" smtClean="0">
                <a:solidFill>
                  <a:schemeClr val="tx1"/>
                </a:solidFill>
              </a:rPr>
              <a:t>PCR</a:t>
            </a:r>
            <a:r>
              <a:rPr lang="sr-Cyrl-RS" dirty="0" smtClean="0">
                <a:solidFill>
                  <a:schemeClr val="tx1"/>
                </a:solidFill>
              </a:rPr>
              <a:t> метода. ДНК-полимераза катализује</a:t>
            </a:r>
          </a:p>
          <a:p>
            <a:pPr algn="l"/>
            <a:r>
              <a:rPr lang="sr-Cyrl-RS" dirty="0" smtClean="0">
                <a:solidFill>
                  <a:schemeClr val="tx1"/>
                </a:solidFill>
              </a:rPr>
              <a:t>стварање фосфодиестарске везе у расту}ем</a:t>
            </a:r>
          </a:p>
          <a:p>
            <a:pPr algn="l"/>
            <a:r>
              <a:rPr lang="sr-Cyrl-RS" dirty="0" smtClean="0">
                <a:solidFill>
                  <a:schemeClr val="tx1"/>
                </a:solidFill>
              </a:rPr>
              <a:t>нуклеотидном ланцу новосинтетисане ДНК.</a:t>
            </a:r>
            <a:endParaRPr lang="en-US"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332657"/>
            <a:ext cx="8496944" cy="864095"/>
          </a:xfrm>
        </p:spPr>
        <p:txBody>
          <a:bodyPr>
            <a:normAutofit fontScale="90000"/>
          </a:bodyPr>
          <a:lstStyle/>
          <a:p>
            <a:pPr algn="l"/>
            <a:r>
              <a:rPr lang="ru-RU" sz="2200" dirty="0" smtClean="0"/>
              <a:t>ДНК полимераза откривена је 1955. године од стране </a:t>
            </a:r>
            <a:r>
              <a:rPr lang="en-US" sz="2200" dirty="0" smtClean="0"/>
              <a:t>Kornberg-a, </a:t>
            </a:r>
            <a:r>
              <a:rPr lang="sr-Cyrl-RS" sz="2200" dirty="0" smtClean="0"/>
              <a:t>који је први показао да се молекули</a:t>
            </a:r>
            <a:r>
              <a:rPr lang="en-US" sz="2200" dirty="0" smtClean="0"/>
              <a:t> </a:t>
            </a:r>
            <a:r>
              <a:rPr lang="sr-Cyrl-RS" sz="2200" dirty="0" smtClean="0"/>
              <a:t>ДНК могу синтетисати ин витро у систему који садржи екстракт бактерије</a:t>
            </a:r>
            <a:r>
              <a:rPr lang="en-US" sz="2200" dirty="0" smtClean="0"/>
              <a:t> Escherichia coli</a:t>
            </a:r>
            <a:r>
              <a:rPr lang="sr-Cyrl-RS" sz="2200" dirty="0" smtClean="0"/>
              <a:t> и 4 радиоактивно обележена нуклеотида</a:t>
            </a:r>
            <a:r>
              <a:rPr lang="en-US" sz="2200" dirty="0" smtClean="0"/>
              <a:t> (</a:t>
            </a:r>
            <a:r>
              <a:rPr lang="en-US" sz="2200" dirty="0" err="1" smtClean="0"/>
              <a:t>dATP</a:t>
            </a:r>
            <a:r>
              <a:rPr lang="en-US" sz="2200" dirty="0" smtClean="0"/>
              <a:t>, </a:t>
            </a:r>
            <a:r>
              <a:rPr lang="en-US" sz="2200" dirty="0" err="1" smtClean="0"/>
              <a:t>dTTP</a:t>
            </a:r>
            <a:r>
              <a:rPr lang="en-US" sz="2200" dirty="0" smtClean="0"/>
              <a:t>, </a:t>
            </a:r>
            <a:r>
              <a:rPr lang="en-US" sz="2200" dirty="0" err="1" smtClean="0"/>
              <a:t>dGTP</a:t>
            </a:r>
            <a:r>
              <a:rPr lang="en-US" sz="2200" dirty="0" smtClean="0"/>
              <a:t>, </a:t>
            </a:r>
            <a:r>
              <a:rPr lang="en-US" sz="2200" dirty="0" err="1" smtClean="0"/>
              <a:t>dCTP</a:t>
            </a:r>
            <a:r>
              <a:rPr lang="en-US" sz="2200" dirty="0" smtClean="0"/>
              <a:t>)</a:t>
            </a:r>
            <a:endParaRPr lang="en-US" sz="2200" dirty="0"/>
          </a:p>
        </p:txBody>
      </p:sp>
      <p:sp>
        <p:nvSpPr>
          <p:cNvPr id="3" name="Subtitle 2"/>
          <p:cNvSpPr>
            <a:spLocks noGrp="1"/>
          </p:cNvSpPr>
          <p:nvPr>
            <p:ph type="subTitle" idx="1"/>
          </p:nvPr>
        </p:nvSpPr>
        <p:spPr>
          <a:xfrm>
            <a:off x="179512" y="1556792"/>
            <a:ext cx="8712968" cy="5040560"/>
          </a:xfrm>
        </p:spPr>
        <p:txBody>
          <a:bodyPr>
            <a:normAutofit/>
          </a:bodyPr>
          <a:lstStyle/>
          <a:p>
            <a:pPr algn="l"/>
            <a:r>
              <a:rPr lang="sr-Cyrl-RS" sz="2000" dirty="0" smtClean="0">
                <a:solidFill>
                  <a:schemeClr val="tx1"/>
                </a:solidFill>
              </a:rPr>
              <a:t>Главни проблем био је пронаћи ефикаснији начин за анализу ДНК продукцијом довољне количине секвенци од интереса у ин витро условима. Амерички научник Ке</a:t>
            </a:r>
            <a:r>
              <a:rPr lang="en-US" sz="2000" dirty="0" err="1" smtClean="0">
                <a:solidFill>
                  <a:schemeClr val="tx1"/>
                </a:solidFill>
              </a:rPr>
              <a:t>ry</a:t>
            </a:r>
            <a:r>
              <a:rPr lang="en-US" sz="2000" dirty="0" smtClean="0">
                <a:solidFill>
                  <a:schemeClr val="tx1"/>
                </a:solidFill>
              </a:rPr>
              <a:t> </a:t>
            </a:r>
            <a:r>
              <a:rPr lang="sr-Cyrl-RS" sz="2000" dirty="0" smtClean="0">
                <a:solidFill>
                  <a:schemeClr val="tx1"/>
                </a:solidFill>
              </a:rPr>
              <a:t>Му</a:t>
            </a:r>
            <a:r>
              <a:rPr lang="en-US" sz="2000" dirty="0" err="1" smtClean="0">
                <a:solidFill>
                  <a:schemeClr val="tx1"/>
                </a:solidFill>
              </a:rPr>
              <a:t>llis</a:t>
            </a:r>
            <a:r>
              <a:rPr lang="sr-Cyrl-RS" sz="2000" dirty="0" smtClean="0">
                <a:solidFill>
                  <a:schemeClr val="tx1"/>
                </a:solidFill>
              </a:rPr>
              <a:t> је 1983. године дошао на идеју да би се</a:t>
            </a:r>
            <a:r>
              <a:rPr lang="en-US" sz="2000" dirty="0" smtClean="0">
                <a:solidFill>
                  <a:schemeClr val="tx1"/>
                </a:solidFill>
              </a:rPr>
              <a:t> </a:t>
            </a:r>
            <a:r>
              <a:rPr lang="sr-Cyrl-RS" sz="2000" dirty="0" smtClean="0">
                <a:solidFill>
                  <a:schemeClr val="tx1"/>
                </a:solidFill>
              </a:rPr>
              <a:t>понављањем процеса синтезе ДНК помоћу две супротно</a:t>
            </a:r>
            <a:r>
              <a:rPr lang="en-US" sz="2000" dirty="0" smtClean="0">
                <a:solidFill>
                  <a:schemeClr val="tx1"/>
                </a:solidFill>
              </a:rPr>
              <a:t> </a:t>
            </a:r>
            <a:r>
              <a:rPr lang="sr-Cyrl-RS" sz="2000" dirty="0" smtClean="0">
                <a:solidFill>
                  <a:schemeClr val="tx1"/>
                </a:solidFill>
              </a:rPr>
              <a:t>оријентисане олигонуклеотидне секвенце (прајмери) које</a:t>
            </a:r>
            <a:r>
              <a:rPr lang="en-US" sz="2000" dirty="0" smtClean="0">
                <a:solidFill>
                  <a:schemeClr val="tx1"/>
                </a:solidFill>
              </a:rPr>
              <a:t> </a:t>
            </a:r>
            <a:r>
              <a:rPr lang="sr-Cyrl-RS" sz="2000" dirty="0" smtClean="0">
                <a:solidFill>
                  <a:schemeClr val="tx1"/>
                </a:solidFill>
              </a:rPr>
              <a:t>ограничавају жељену секвенцу и ензима ДНК</a:t>
            </a:r>
            <a:r>
              <a:rPr lang="en-US" sz="2000" dirty="0" smtClean="0">
                <a:solidFill>
                  <a:schemeClr val="tx1"/>
                </a:solidFill>
              </a:rPr>
              <a:t> </a:t>
            </a:r>
            <a:r>
              <a:rPr lang="sr-Cyrl-RS" sz="2000" dirty="0" smtClean="0">
                <a:solidFill>
                  <a:schemeClr val="tx1"/>
                </a:solidFill>
              </a:rPr>
              <a:t>полимеразе, број молекула ДНК могао умножити и до</a:t>
            </a:r>
            <a:r>
              <a:rPr lang="en-US" sz="2000" dirty="0" smtClean="0">
                <a:solidFill>
                  <a:schemeClr val="tx1"/>
                </a:solidFill>
              </a:rPr>
              <a:t> </a:t>
            </a:r>
            <a:r>
              <a:rPr lang="sr-Cyrl-RS" sz="2000" dirty="0" smtClean="0">
                <a:solidFill>
                  <a:schemeClr val="tx1"/>
                </a:solidFill>
              </a:rPr>
              <a:t>милијарду пута. Првобитни </a:t>
            </a:r>
            <a:r>
              <a:rPr lang="en-US" sz="2000" dirty="0" smtClean="0">
                <a:solidFill>
                  <a:schemeClr val="tx1"/>
                </a:solidFill>
              </a:rPr>
              <a:t>PCR</a:t>
            </a:r>
            <a:r>
              <a:rPr lang="sr-Cyrl-RS" sz="2000" dirty="0" smtClean="0">
                <a:solidFill>
                  <a:schemeClr val="tx1"/>
                </a:solidFill>
              </a:rPr>
              <a:t> експерименти извођени</a:t>
            </a:r>
            <a:r>
              <a:rPr lang="en-US" sz="2000" dirty="0" smtClean="0">
                <a:solidFill>
                  <a:schemeClr val="tx1"/>
                </a:solidFill>
              </a:rPr>
              <a:t> </a:t>
            </a:r>
            <a:r>
              <a:rPr lang="sr-Cyrl-RS" sz="2000" dirty="0" smtClean="0">
                <a:solidFill>
                  <a:schemeClr val="tx1"/>
                </a:solidFill>
              </a:rPr>
              <a:t>су са полимеразом изолованом управо из</a:t>
            </a:r>
            <a:r>
              <a:rPr lang="en-US" sz="2000" dirty="0" smtClean="0">
                <a:solidFill>
                  <a:schemeClr val="tx1"/>
                </a:solidFill>
              </a:rPr>
              <a:t> Escherichia coli</a:t>
            </a:r>
            <a:r>
              <a:rPr lang="sr-Cyrl-RS" sz="2000" dirty="0" smtClean="0">
                <a:solidFill>
                  <a:schemeClr val="tx1"/>
                </a:solidFill>
              </a:rPr>
              <a:t> и захтевали су поново додавање ензима после</a:t>
            </a:r>
            <a:r>
              <a:rPr lang="en-US" sz="2000" dirty="0" smtClean="0">
                <a:solidFill>
                  <a:schemeClr val="tx1"/>
                </a:solidFill>
              </a:rPr>
              <a:t> </a:t>
            </a:r>
            <a:r>
              <a:rPr lang="sr-Cyrl-RS" sz="2000" dirty="0" smtClean="0">
                <a:solidFill>
                  <a:schemeClr val="tx1"/>
                </a:solidFill>
              </a:rPr>
              <a:t>сваког циклуса умнжавања ДНК у </a:t>
            </a:r>
            <a:r>
              <a:rPr lang="en-US" sz="2000" dirty="0" smtClean="0">
                <a:solidFill>
                  <a:schemeClr val="tx1"/>
                </a:solidFill>
              </a:rPr>
              <a:t>PCR</a:t>
            </a:r>
            <a:r>
              <a:rPr lang="sr-Cyrl-RS" sz="2000" dirty="0" smtClean="0">
                <a:solidFill>
                  <a:schemeClr val="tx1"/>
                </a:solidFill>
              </a:rPr>
              <a:t> реакциону</a:t>
            </a:r>
            <a:r>
              <a:rPr lang="en-US" sz="2000" dirty="0" smtClean="0">
                <a:solidFill>
                  <a:schemeClr val="tx1"/>
                </a:solidFill>
              </a:rPr>
              <a:t> </a:t>
            </a:r>
            <a:r>
              <a:rPr lang="sr-Cyrl-RS" sz="2000" dirty="0" smtClean="0">
                <a:solidFill>
                  <a:schemeClr val="tx1"/>
                </a:solidFill>
              </a:rPr>
              <a:t>смешу; разлог је био термолабилност ензима изнад 94оЦ,</a:t>
            </a:r>
            <a:r>
              <a:rPr lang="en-US" sz="2000" dirty="0" smtClean="0">
                <a:solidFill>
                  <a:schemeClr val="tx1"/>
                </a:solidFill>
              </a:rPr>
              <a:t> </a:t>
            </a:r>
            <a:r>
              <a:rPr lang="sr-Cyrl-RS" sz="2000" dirty="0" smtClean="0">
                <a:solidFill>
                  <a:schemeClr val="tx1"/>
                </a:solidFill>
              </a:rPr>
              <a:t>температуре која је потребна за иницијалну денатурацију</a:t>
            </a:r>
            <a:r>
              <a:rPr lang="en-US" sz="2000" dirty="0" smtClean="0">
                <a:solidFill>
                  <a:schemeClr val="tx1"/>
                </a:solidFill>
              </a:rPr>
              <a:t> </a:t>
            </a:r>
            <a:r>
              <a:rPr lang="sr-Cyrl-RS" sz="2000" dirty="0" smtClean="0">
                <a:solidFill>
                  <a:schemeClr val="tx1"/>
                </a:solidFill>
              </a:rPr>
              <a:t>ДНК. Напредак у развоју </a:t>
            </a:r>
            <a:r>
              <a:rPr lang="en-US" sz="2000" dirty="0" smtClean="0">
                <a:solidFill>
                  <a:schemeClr val="tx1"/>
                </a:solidFill>
              </a:rPr>
              <a:t>PCR</a:t>
            </a:r>
            <a:r>
              <a:rPr lang="sr-Cyrl-RS" sz="2000" dirty="0" smtClean="0">
                <a:solidFill>
                  <a:schemeClr val="tx1"/>
                </a:solidFill>
              </a:rPr>
              <a:t> методе и њено</a:t>
            </a:r>
          </a:p>
          <a:p>
            <a:pPr algn="l"/>
            <a:r>
              <a:rPr lang="sr-Cyrl-RS" sz="2000" dirty="0" smtClean="0">
                <a:solidFill>
                  <a:schemeClr val="tx1"/>
                </a:solidFill>
              </a:rPr>
              <a:t>извођење, какво се данас ради, омогућило је откриће</a:t>
            </a:r>
            <a:r>
              <a:rPr lang="en-US" sz="2000" dirty="0" smtClean="0">
                <a:solidFill>
                  <a:schemeClr val="tx1"/>
                </a:solidFill>
              </a:rPr>
              <a:t> </a:t>
            </a:r>
            <a:r>
              <a:rPr lang="sr-Cyrl-RS" sz="2000" dirty="0" smtClean="0">
                <a:solidFill>
                  <a:schemeClr val="tx1"/>
                </a:solidFill>
              </a:rPr>
              <a:t>термостабилне ДНК-полимеразе, изоловане из бактерије</a:t>
            </a:r>
          </a:p>
          <a:p>
            <a:pPr algn="l"/>
            <a:r>
              <a:rPr lang="sr-Cyrl-RS" sz="2000" dirty="0" smtClean="0">
                <a:solidFill>
                  <a:schemeClr val="tx1"/>
                </a:solidFill>
              </a:rPr>
              <a:t>Т</a:t>
            </a:r>
            <a:r>
              <a:rPr lang="en-US" sz="2000" dirty="0" err="1" smtClean="0">
                <a:solidFill>
                  <a:schemeClr val="tx1"/>
                </a:solidFill>
              </a:rPr>
              <a:t>xermys</a:t>
            </a:r>
            <a:r>
              <a:rPr lang="sr-Cyrl-RS" sz="2000" dirty="0" smtClean="0">
                <a:solidFill>
                  <a:schemeClr val="tx1"/>
                </a:solidFill>
              </a:rPr>
              <a:t> а</a:t>
            </a:r>
            <a:r>
              <a:rPr lang="en-US" sz="2000" dirty="0" err="1" smtClean="0">
                <a:solidFill>
                  <a:schemeClr val="tx1"/>
                </a:solidFill>
              </a:rPr>
              <a:t>quaticus</a:t>
            </a:r>
            <a:r>
              <a:rPr lang="sr-Cyrl-RS" sz="2000" dirty="0" smtClean="0">
                <a:solidFill>
                  <a:schemeClr val="tx1"/>
                </a:solidFill>
              </a:rPr>
              <a:t> .</a:t>
            </a:r>
            <a:endParaRPr lang="en-US" sz="2000"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5760640"/>
          </a:xfrm>
        </p:spPr>
        <p:txBody>
          <a:bodyPr>
            <a:normAutofit/>
          </a:bodyPr>
          <a:lstStyle/>
          <a:p>
            <a:pPr algn="l"/>
            <a:r>
              <a:rPr lang="en-US" sz="2000" dirty="0" smtClean="0"/>
              <a:t>PCR </a:t>
            </a:r>
            <a:r>
              <a:rPr lang="sr-Cyrl-RS" sz="2000" dirty="0" smtClean="0"/>
              <a:t>реакциона смеша је волумена од 5 – 100 µ/</a:t>
            </a:r>
            <a:r>
              <a:rPr lang="sr-Latn-RS" sz="2000" dirty="0" smtClean="0"/>
              <a:t>l</a:t>
            </a:r>
            <a:r>
              <a:rPr lang="sr-Cyrl-RS" sz="2000" dirty="0" smtClean="0"/>
              <a:t> и садржи компоненте потребне за ин витро синтезу ДНК:</a:t>
            </a: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sr-Latn-RS" sz="2000" dirty="0" smtClean="0"/>
              <a:t/>
            </a:r>
            <a:br>
              <a:rPr lang="sr-Latn-RS" sz="2000" dirty="0" smtClean="0"/>
            </a:br>
            <a:r>
              <a:rPr lang="sr-Cyrl-RS" sz="2000" dirty="0" smtClean="0"/>
              <a:t/>
            </a:r>
            <a:br>
              <a:rPr lang="sr-Cyrl-RS" sz="2000" dirty="0" smtClean="0"/>
            </a:br>
            <a:r>
              <a:rPr lang="sr-Cyrl-RS" sz="2000" dirty="0" smtClean="0"/>
              <a:t>1. ДНК узорак, матрица ко</a:t>
            </a:r>
            <a:r>
              <a:rPr lang="en-US" sz="2000" dirty="0" err="1" smtClean="0"/>
              <a:t>ja</a:t>
            </a:r>
            <a:r>
              <a:rPr lang="en-US" sz="2000" dirty="0" smtClean="0"/>
              <a:t> </a:t>
            </a:r>
            <a:r>
              <a:rPr lang="sr-Cyrl-RS" sz="2000" dirty="0" smtClean="0"/>
              <a:t>се копира;</a:t>
            </a:r>
            <a:br>
              <a:rPr lang="sr-Cyrl-RS" sz="2000" dirty="0" smtClean="0"/>
            </a:br>
            <a:r>
              <a:rPr lang="sr-Cyrl-RS" sz="2000" dirty="0" smtClean="0"/>
              <a:t>2. Прајмере, олигонуклеотиде комплементарне крајевима секвенце која се копира,  а који су неопходни за отпочињање ДНК анализе;</a:t>
            </a:r>
            <a:br>
              <a:rPr lang="sr-Cyrl-RS" sz="2000" dirty="0" smtClean="0"/>
            </a:br>
            <a:r>
              <a:rPr lang="sr-Cyrl-RS" sz="2000" dirty="0" smtClean="0"/>
              <a:t>3. Нуклеотиде, градивне елементе ДНК;</a:t>
            </a:r>
            <a:br>
              <a:rPr lang="sr-Cyrl-RS" sz="2000" dirty="0" smtClean="0"/>
            </a:br>
            <a:r>
              <a:rPr lang="sr-Cyrl-RS" sz="2000" dirty="0" smtClean="0"/>
              <a:t>4. </a:t>
            </a:r>
            <a:r>
              <a:rPr lang="en-US" sz="2000" dirty="0" err="1" smtClean="0"/>
              <a:t>Taq</a:t>
            </a:r>
            <a:r>
              <a:rPr lang="en-US" sz="2000" dirty="0" smtClean="0"/>
              <a:t> </a:t>
            </a:r>
            <a:r>
              <a:rPr lang="sr-Cyrl-RS" sz="2000" dirty="0" smtClean="0"/>
              <a:t>полимеразу, термостабилну ДНК полимеразу која катализује уградњу нуклеотида по принципу комплементарности са ДНК;</a:t>
            </a:r>
            <a:br>
              <a:rPr lang="sr-Cyrl-RS" sz="2000" dirty="0" smtClean="0"/>
            </a:br>
            <a:r>
              <a:rPr lang="sr-Cyrl-RS" sz="2000" dirty="0" smtClean="0"/>
              <a:t>5. Јоне </a:t>
            </a:r>
            <a:r>
              <a:rPr lang="en-US" sz="2000" dirty="0" smtClean="0"/>
              <a:t>Mg, </a:t>
            </a:r>
            <a:r>
              <a:rPr lang="sr-Cyrl-RS" sz="2000" dirty="0" smtClean="0"/>
              <a:t>неопходне за рад </a:t>
            </a:r>
            <a:r>
              <a:rPr lang="en-US" sz="2000" dirty="0" err="1" smtClean="0"/>
              <a:t>Taq</a:t>
            </a:r>
            <a:r>
              <a:rPr lang="en-US" sz="2000" dirty="0" smtClean="0"/>
              <a:t> </a:t>
            </a:r>
            <a:r>
              <a:rPr lang="sr-Cyrl-RS" sz="2000" dirty="0" smtClean="0"/>
              <a:t>и полимеразе и синтезу ДНК;</a:t>
            </a:r>
            <a:br>
              <a:rPr lang="sr-Cyrl-RS" sz="2000" dirty="0" smtClean="0"/>
            </a:br>
            <a:r>
              <a:rPr lang="sr-Cyrl-RS" sz="2000" dirty="0" smtClean="0"/>
              <a:t>6. Пуфер, који обезбеђује оптималну активност </a:t>
            </a:r>
            <a:r>
              <a:rPr lang="en-US" sz="2000" dirty="0" err="1" smtClean="0"/>
              <a:t>Taq</a:t>
            </a:r>
            <a:r>
              <a:rPr lang="en-US" sz="2000" dirty="0" smtClean="0"/>
              <a:t> </a:t>
            </a:r>
            <a:r>
              <a:rPr lang="sr-Cyrl-RS" sz="2000" dirty="0" smtClean="0"/>
              <a:t>имеразе.</a:t>
            </a:r>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792087"/>
          </a:xfrm>
        </p:spPr>
        <p:txBody>
          <a:bodyPr>
            <a:normAutofit fontScale="90000"/>
          </a:bodyPr>
          <a:lstStyle/>
          <a:p>
            <a:r>
              <a:rPr lang="sr-Cyrl-RS" dirty="0" smtClean="0"/>
              <a:t>ПРИНЦИПИ ИЗВОЂЕЊА</a:t>
            </a:r>
            <a:r>
              <a:rPr lang="en-US" dirty="0" smtClean="0"/>
              <a:t> PCR</a:t>
            </a:r>
            <a:r>
              <a:rPr lang="sr-Cyrl-RS" dirty="0" smtClean="0"/>
              <a:t>  РЕАКЦИЈЕ</a:t>
            </a:r>
            <a:endParaRPr lang="en-US" dirty="0"/>
          </a:p>
        </p:txBody>
      </p:sp>
      <p:sp>
        <p:nvSpPr>
          <p:cNvPr id="3" name="Subtitle 2"/>
          <p:cNvSpPr>
            <a:spLocks noGrp="1"/>
          </p:cNvSpPr>
          <p:nvPr>
            <p:ph type="subTitle" idx="1"/>
          </p:nvPr>
        </p:nvSpPr>
        <p:spPr>
          <a:xfrm>
            <a:off x="179512" y="1412776"/>
            <a:ext cx="8640960" cy="4896544"/>
          </a:xfrm>
        </p:spPr>
        <p:txBody>
          <a:bodyPr>
            <a:normAutofit/>
          </a:bodyPr>
          <a:lstStyle/>
          <a:p>
            <a:pPr algn="l"/>
            <a:r>
              <a:rPr lang="ru-RU" sz="2000" dirty="0" smtClean="0">
                <a:solidFill>
                  <a:schemeClr val="tx1"/>
                </a:solidFill>
              </a:rPr>
              <a:t>Основни принцип </a:t>
            </a:r>
            <a:r>
              <a:rPr lang="en-US" sz="2000" dirty="0" smtClean="0">
                <a:solidFill>
                  <a:schemeClr val="tx1"/>
                </a:solidFill>
              </a:rPr>
              <a:t>PCR</a:t>
            </a:r>
            <a:r>
              <a:rPr lang="ru-RU" sz="2000" dirty="0" smtClean="0">
                <a:solidFill>
                  <a:schemeClr val="tx1"/>
                </a:solidFill>
              </a:rPr>
              <a:t> методе је селективна</a:t>
            </a:r>
            <a:r>
              <a:rPr lang="en-US" sz="2000" dirty="0" smtClean="0">
                <a:solidFill>
                  <a:schemeClr val="tx1"/>
                </a:solidFill>
              </a:rPr>
              <a:t> </a:t>
            </a:r>
            <a:r>
              <a:rPr lang="ru-RU" sz="2000" dirty="0" smtClean="0">
                <a:solidFill>
                  <a:schemeClr val="tx1"/>
                </a:solidFill>
              </a:rPr>
              <a:t>амплификација једне жељене секвенце ДНК молекула</a:t>
            </a:r>
            <a:r>
              <a:rPr lang="en-US" sz="2000" dirty="0" smtClean="0">
                <a:solidFill>
                  <a:schemeClr val="tx1"/>
                </a:solidFill>
              </a:rPr>
              <a:t> </a:t>
            </a:r>
            <a:r>
              <a:rPr lang="ru-RU" sz="2000" dirty="0" smtClean="0">
                <a:solidFill>
                  <a:schemeClr val="tx1"/>
                </a:solidFill>
              </a:rPr>
              <a:t>(ген или део гена) милион до милијарду пута без</a:t>
            </a:r>
            <a:r>
              <a:rPr lang="en-US" sz="2000" dirty="0" smtClean="0">
                <a:solidFill>
                  <a:schemeClr val="tx1"/>
                </a:solidFill>
              </a:rPr>
              <a:t> </a:t>
            </a:r>
            <a:r>
              <a:rPr lang="ru-RU" sz="2000" dirty="0" smtClean="0">
                <a:solidFill>
                  <a:schemeClr val="tx1"/>
                </a:solidFill>
              </a:rPr>
              <a:t>претходног изоловања из масе ДНК молекула</a:t>
            </a:r>
            <a:r>
              <a:rPr lang="en-US" sz="2000" dirty="0" smtClean="0">
                <a:solidFill>
                  <a:schemeClr val="tx1"/>
                </a:solidFill>
              </a:rPr>
              <a:t> </a:t>
            </a:r>
            <a:r>
              <a:rPr lang="ru-RU" sz="2000" dirty="0" smtClean="0">
                <a:solidFill>
                  <a:schemeClr val="tx1"/>
                </a:solidFill>
              </a:rPr>
              <a:t>присутних у узорку. Таква секвенца зове се циљна</a:t>
            </a:r>
          </a:p>
          <a:p>
            <a:pPr algn="l"/>
            <a:r>
              <a:rPr lang="ru-RU" sz="2000" dirty="0" smtClean="0">
                <a:solidFill>
                  <a:schemeClr val="tx1"/>
                </a:solidFill>
              </a:rPr>
              <a:t>секвенца. Процес изво</a:t>
            </a:r>
            <a:r>
              <a:rPr lang="sr-Cyrl-RS" sz="2000" dirty="0" smtClean="0">
                <a:solidFill>
                  <a:schemeClr val="tx1"/>
                </a:solidFill>
              </a:rPr>
              <a:t>ђ</a:t>
            </a:r>
            <a:r>
              <a:rPr lang="ru-RU" sz="2000" dirty="0" smtClean="0">
                <a:solidFill>
                  <a:schemeClr val="tx1"/>
                </a:solidFill>
              </a:rPr>
              <a:t>ења </a:t>
            </a:r>
            <a:r>
              <a:rPr lang="en-US" sz="2000" dirty="0" smtClean="0">
                <a:solidFill>
                  <a:schemeClr val="tx1"/>
                </a:solidFill>
              </a:rPr>
              <a:t>PCR</a:t>
            </a:r>
            <a:r>
              <a:rPr lang="ru-RU" sz="2000" dirty="0" smtClean="0">
                <a:solidFill>
                  <a:schemeClr val="tx1"/>
                </a:solidFill>
              </a:rPr>
              <a:t>-а може се поделити</a:t>
            </a:r>
            <a:r>
              <a:rPr lang="en-US" sz="2000" dirty="0" smtClean="0">
                <a:solidFill>
                  <a:schemeClr val="tx1"/>
                </a:solidFill>
              </a:rPr>
              <a:t> </a:t>
            </a:r>
            <a:r>
              <a:rPr lang="ru-RU" sz="2000" dirty="0" smtClean="0">
                <a:solidFill>
                  <a:schemeClr val="tx1"/>
                </a:solidFill>
              </a:rPr>
              <a:t>у 3 корака:</a:t>
            </a:r>
            <a:endParaRPr lang="en-US" sz="2000" dirty="0" smtClean="0">
              <a:solidFill>
                <a:schemeClr val="tx1"/>
              </a:solidFill>
            </a:endParaRPr>
          </a:p>
          <a:p>
            <a:pPr algn="l"/>
            <a:endParaRPr lang="ru-RU" sz="2000" dirty="0" smtClean="0">
              <a:solidFill>
                <a:schemeClr val="tx1"/>
              </a:solidFill>
            </a:endParaRPr>
          </a:p>
          <a:p>
            <a:pPr algn="l"/>
            <a:r>
              <a:rPr lang="ru-RU" sz="2000" dirty="0" smtClean="0">
                <a:solidFill>
                  <a:schemeClr val="tx1"/>
                </a:solidFill>
              </a:rPr>
              <a:t>1. изолација ДНК или РНК из узорка и припрема;</a:t>
            </a:r>
          </a:p>
          <a:p>
            <a:pPr algn="l"/>
            <a:r>
              <a:rPr lang="ru-RU" sz="2000" dirty="0" smtClean="0">
                <a:solidFill>
                  <a:schemeClr val="tx1"/>
                </a:solidFill>
              </a:rPr>
              <a:t>2. </a:t>
            </a:r>
            <a:r>
              <a:rPr lang="en-US" sz="2000" dirty="0" smtClean="0">
                <a:solidFill>
                  <a:schemeClr val="tx1"/>
                </a:solidFill>
              </a:rPr>
              <a:t>PCR</a:t>
            </a:r>
            <a:r>
              <a:rPr lang="ru-RU" sz="2000" dirty="0" smtClean="0">
                <a:solidFill>
                  <a:schemeClr val="tx1"/>
                </a:solidFill>
              </a:rPr>
              <a:t> сме</a:t>
            </a:r>
            <a:r>
              <a:rPr lang="sr-Cyrl-RS" sz="2000" dirty="0" smtClean="0">
                <a:solidFill>
                  <a:schemeClr val="tx1"/>
                </a:solidFill>
              </a:rPr>
              <a:t>ш</a:t>
            </a:r>
            <a:r>
              <a:rPr lang="ru-RU" sz="2000" dirty="0" smtClean="0">
                <a:solidFill>
                  <a:schemeClr val="tx1"/>
                </a:solidFill>
              </a:rPr>
              <a:t>е, затим </a:t>
            </a:r>
            <a:r>
              <a:rPr lang="en-US" sz="2000" dirty="0" smtClean="0">
                <a:solidFill>
                  <a:schemeClr val="tx1"/>
                </a:solidFill>
              </a:rPr>
              <a:t>PCR</a:t>
            </a:r>
            <a:r>
              <a:rPr lang="ru-RU" sz="2000" dirty="0" smtClean="0">
                <a:solidFill>
                  <a:schemeClr val="tx1"/>
                </a:solidFill>
              </a:rPr>
              <a:t> реакција, и на крају;</a:t>
            </a:r>
          </a:p>
          <a:p>
            <a:pPr algn="l"/>
            <a:r>
              <a:rPr lang="ru-RU" sz="2000" dirty="0" smtClean="0">
                <a:solidFill>
                  <a:schemeClr val="tx1"/>
                </a:solidFill>
              </a:rPr>
              <a:t>3. идентификација </a:t>
            </a:r>
            <a:r>
              <a:rPr lang="en-US" sz="2000" dirty="0" smtClean="0">
                <a:solidFill>
                  <a:schemeClr val="tx1"/>
                </a:solidFill>
              </a:rPr>
              <a:t>PCR</a:t>
            </a:r>
            <a:r>
              <a:rPr lang="ru-RU" sz="2000" dirty="0" smtClean="0">
                <a:solidFill>
                  <a:schemeClr val="tx1"/>
                </a:solidFill>
              </a:rPr>
              <a:t> продуката.</a:t>
            </a:r>
            <a:endParaRPr lang="en-US" sz="2000"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576063"/>
          </a:xfrm>
        </p:spPr>
        <p:txBody>
          <a:bodyPr>
            <a:normAutofit fontScale="90000"/>
          </a:bodyPr>
          <a:lstStyle/>
          <a:p>
            <a:r>
              <a:rPr lang="sr-Cyrl-RS" dirty="0" smtClean="0"/>
              <a:t>Компоненте </a:t>
            </a:r>
            <a:r>
              <a:rPr lang="en-US" dirty="0" smtClean="0"/>
              <a:t>PCR</a:t>
            </a:r>
            <a:r>
              <a:rPr lang="sr-Cyrl-RS" dirty="0" smtClean="0"/>
              <a:t> реакционе смеше</a:t>
            </a:r>
            <a:endParaRPr lang="en-US" dirty="0"/>
          </a:p>
        </p:txBody>
      </p:sp>
      <p:sp>
        <p:nvSpPr>
          <p:cNvPr id="3" name="Subtitle 2"/>
          <p:cNvSpPr>
            <a:spLocks noGrp="1"/>
          </p:cNvSpPr>
          <p:nvPr>
            <p:ph type="subTitle" idx="1"/>
          </p:nvPr>
        </p:nvSpPr>
        <p:spPr>
          <a:xfrm>
            <a:off x="0" y="908720"/>
            <a:ext cx="8964488" cy="5760640"/>
          </a:xfrm>
        </p:spPr>
        <p:txBody>
          <a:bodyPr>
            <a:normAutofit fontScale="47500" lnSpcReduction="20000"/>
          </a:bodyPr>
          <a:lstStyle/>
          <a:p>
            <a:r>
              <a:rPr lang="en-US" b="1" dirty="0" smtClean="0">
                <a:solidFill>
                  <a:schemeClr val="tx1"/>
                </a:solidFill>
              </a:rPr>
              <a:t>1. </a:t>
            </a:r>
            <a:r>
              <a:rPr lang="sr-Cyrl-RS" b="1" dirty="0" smtClean="0">
                <a:solidFill>
                  <a:schemeClr val="tx1"/>
                </a:solidFill>
              </a:rPr>
              <a:t>Изолација ДНК и РНК молекула</a:t>
            </a:r>
          </a:p>
          <a:p>
            <a:endParaRPr lang="sr-Cyrl-RS" dirty="0" smtClean="0"/>
          </a:p>
          <a:p>
            <a:pPr algn="l"/>
            <a:r>
              <a:rPr lang="sr-Cyrl-RS" dirty="0" smtClean="0">
                <a:solidFill>
                  <a:schemeClr val="tx1"/>
                </a:solidFill>
              </a:rPr>
              <a:t>Пре </a:t>
            </a:r>
            <a:r>
              <a:rPr lang="en-US" dirty="0" smtClean="0">
                <a:solidFill>
                  <a:schemeClr val="tx1"/>
                </a:solidFill>
              </a:rPr>
              <a:t>PCR</a:t>
            </a:r>
            <a:r>
              <a:rPr lang="sr-Cyrl-RS" dirty="0" smtClean="0">
                <a:solidFill>
                  <a:schemeClr val="tx1"/>
                </a:solidFill>
              </a:rPr>
              <a:t> реакције потребно је извршити изоловање молекула ДНК или РНК из узорка који садржи циљне секвенце. Биолошки материјал који се користи за анализу може бити било које ткиво или ћелија, а најчешће су коришћени леукоцити периферне крви, серум, амнионскат ечност, хорионске чупице, ткиво узето биопсијом или аутопсијом, ткиво фиксирано у парафину или формалину, урин, семена течност, спутум, цереброспинална течност, корен косе, мрље од крви, семене течности или пљувачке.</a:t>
            </a:r>
          </a:p>
          <a:p>
            <a:pPr algn="l"/>
            <a:endParaRPr lang="sr-Cyrl-RS" dirty="0" smtClean="0">
              <a:solidFill>
                <a:schemeClr val="tx1"/>
              </a:solidFill>
            </a:endParaRPr>
          </a:p>
          <a:p>
            <a:pPr algn="l"/>
            <a:r>
              <a:rPr lang="sr-Cyrl-RS" dirty="0" smtClean="0">
                <a:solidFill>
                  <a:schemeClr val="tx1"/>
                </a:solidFill>
              </a:rPr>
              <a:t>Пре изоловања, неопходно је извршити пречишћавање и концентровање ћелија да би се смањио волумен из кога се изолује ДНК или РНК. Најчешће коришћена метода за изолацију ДНК је екстракција фенолхлороформом, док се за изолацију РНК користе кисела екстракција, микроадаптација изоловања РНК на градијенту цезијум-хлорида и изоловање иРНК (РНК са полиА репом). </a:t>
            </a:r>
          </a:p>
          <a:p>
            <a:pPr algn="l"/>
            <a:endParaRPr lang="sr-Cyrl-RS" dirty="0" smtClean="0">
              <a:solidFill>
                <a:schemeClr val="tx1"/>
              </a:solidFill>
            </a:endParaRPr>
          </a:p>
          <a:p>
            <a:pPr algn="l"/>
            <a:r>
              <a:rPr lang="sr-Cyrl-RS" dirty="0" smtClean="0">
                <a:solidFill>
                  <a:schemeClr val="tx1"/>
                </a:solidFill>
              </a:rPr>
              <a:t>Избор методе треба да буде такав да, зависно од природе биолошког материјала, чистоћа, хомогеност и садржај ДНК у узорку буду оптимални: предност имају брзе и једноставне процедуре за припрему узорка које смањују ризик од контаминације и повећавају дијагностичку поузданост. </a:t>
            </a:r>
          </a:p>
          <a:p>
            <a:pPr algn="l"/>
            <a:endParaRPr lang="sr-Cyrl-RS" dirty="0" smtClean="0">
              <a:solidFill>
                <a:schemeClr val="tx1"/>
              </a:solidFill>
            </a:endParaRPr>
          </a:p>
          <a:p>
            <a:pPr algn="l"/>
            <a:r>
              <a:rPr lang="sr-Cyrl-RS" dirty="0" smtClean="0">
                <a:solidFill>
                  <a:schemeClr val="tx1"/>
                </a:solidFill>
              </a:rPr>
              <a:t>Данас су у употреби китови за брзу изолацију ДНК и РНК који омогућавају изолацију за неколико сати са великим степеном чистоће, јер је чистоћа ДНК узорка пресудна за успешност  </a:t>
            </a:r>
            <a:r>
              <a:rPr lang="en-US" dirty="0" smtClean="0">
                <a:solidFill>
                  <a:schemeClr val="tx1"/>
                </a:solidFill>
              </a:rPr>
              <a:t>PCR – a.</a:t>
            </a:r>
            <a:endParaRPr lang="sr-Cyrl-RS" dirty="0" smtClean="0">
              <a:solidFill>
                <a:schemeClr val="tx1"/>
              </a:solidFill>
            </a:endParaRPr>
          </a:p>
          <a:p>
            <a:pPr algn="l"/>
            <a:endParaRPr lang="sr-Cyrl-RS" dirty="0" smtClean="0">
              <a:solidFill>
                <a:schemeClr val="tx1"/>
              </a:solidFill>
            </a:endParaRPr>
          </a:p>
          <a:p>
            <a:pPr algn="l"/>
            <a:r>
              <a:rPr lang="sr-Cyrl-RS" dirty="0" smtClean="0">
                <a:solidFill>
                  <a:schemeClr val="tx1"/>
                </a:solidFill>
              </a:rPr>
              <a:t>После изоловања ДНК из биолошког материјала треба припремити </a:t>
            </a:r>
            <a:r>
              <a:rPr lang="en-US" dirty="0" smtClean="0">
                <a:solidFill>
                  <a:schemeClr val="tx1"/>
                </a:solidFill>
              </a:rPr>
              <a:t>PCR </a:t>
            </a:r>
            <a:r>
              <a:rPr lang="sr-Cyrl-RS" dirty="0" smtClean="0">
                <a:solidFill>
                  <a:schemeClr val="tx1"/>
                </a:solidFill>
              </a:rPr>
              <a:t>реакцијону смешу и оптимизовати њене састојке.</a:t>
            </a:r>
          </a:p>
          <a:p>
            <a:pPr algn="l"/>
            <a:endParaRPr lang="sr-Cyrl-RS" dirty="0" smtClean="0">
              <a:solidFill>
                <a:schemeClr val="tx1"/>
              </a:solidFill>
            </a:endParaRPr>
          </a:p>
          <a:p>
            <a:pPr algn="l"/>
            <a:endParaRPr lang="en-US" dirty="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7"/>
            <a:ext cx="7772400" cy="648071"/>
          </a:xfrm>
        </p:spPr>
        <p:txBody>
          <a:bodyPr>
            <a:normAutofit fontScale="90000"/>
          </a:bodyPr>
          <a:lstStyle/>
          <a:p>
            <a:r>
              <a:rPr lang="sr-Cyrl-RS" dirty="0" smtClean="0"/>
              <a:t>Компоненте </a:t>
            </a:r>
            <a:r>
              <a:rPr lang="en-US" dirty="0" smtClean="0"/>
              <a:t>PCR</a:t>
            </a:r>
            <a:r>
              <a:rPr lang="sr-Cyrl-RS" dirty="0" smtClean="0"/>
              <a:t> реакционе смеше</a:t>
            </a:r>
            <a:endParaRPr lang="en-US" dirty="0"/>
          </a:p>
        </p:txBody>
      </p:sp>
      <p:sp>
        <p:nvSpPr>
          <p:cNvPr id="3" name="Subtitle 2"/>
          <p:cNvSpPr>
            <a:spLocks noGrp="1"/>
          </p:cNvSpPr>
          <p:nvPr>
            <p:ph type="subTitle" idx="1"/>
          </p:nvPr>
        </p:nvSpPr>
        <p:spPr>
          <a:xfrm>
            <a:off x="395536" y="1196752"/>
            <a:ext cx="8424936" cy="5400600"/>
          </a:xfrm>
        </p:spPr>
        <p:txBody>
          <a:bodyPr>
            <a:normAutofit fontScale="47500" lnSpcReduction="20000"/>
          </a:bodyPr>
          <a:lstStyle/>
          <a:p>
            <a:r>
              <a:rPr lang="en-US" b="1" dirty="0" smtClean="0">
                <a:solidFill>
                  <a:schemeClr val="tx1"/>
                </a:solidFill>
              </a:rPr>
              <a:t>2. </a:t>
            </a:r>
            <a:r>
              <a:rPr lang="sr-Cyrl-RS" b="1" dirty="0" smtClean="0">
                <a:solidFill>
                  <a:schemeClr val="tx1"/>
                </a:solidFill>
              </a:rPr>
              <a:t>Прајмери</a:t>
            </a:r>
          </a:p>
          <a:p>
            <a:endParaRPr lang="sr-Cyrl-RS" dirty="0" smtClean="0"/>
          </a:p>
          <a:p>
            <a:pPr algn="l"/>
            <a:r>
              <a:rPr lang="sr-Cyrl-RS" dirty="0" smtClean="0">
                <a:solidFill>
                  <a:schemeClr val="tx1"/>
                </a:solidFill>
              </a:rPr>
              <a:t>Прајмери за </a:t>
            </a:r>
            <a:r>
              <a:rPr lang="en-US" dirty="0" smtClean="0">
                <a:solidFill>
                  <a:schemeClr val="tx1"/>
                </a:solidFill>
              </a:rPr>
              <a:t>PCR </a:t>
            </a:r>
            <a:r>
              <a:rPr lang="sr-Cyrl-RS" dirty="0" smtClean="0">
                <a:solidFill>
                  <a:schemeClr val="tx1"/>
                </a:solidFill>
              </a:rPr>
              <a:t>су синтетички једноланчани ДНК фрагменти, олигонуклеотиди</a:t>
            </a:r>
            <a:r>
              <a:rPr lang="en-US" dirty="0" smtClean="0">
                <a:solidFill>
                  <a:schemeClr val="tx1"/>
                </a:solidFill>
              </a:rPr>
              <a:t>. </a:t>
            </a:r>
            <a:r>
              <a:rPr lang="sr-Cyrl-RS" dirty="0" smtClean="0">
                <a:solidFill>
                  <a:schemeClr val="tx1"/>
                </a:solidFill>
              </a:rPr>
              <a:t>Синтетишу се у машинама за синтезу ДНК на основу задате еквенце. Од избора, дизајина, комбинације и концентрације прајмера зависи успех реакције.</a:t>
            </a:r>
          </a:p>
          <a:p>
            <a:pPr algn="l"/>
            <a:r>
              <a:rPr lang="sr-Cyrl-RS" dirty="0" smtClean="0">
                <a:solidFill>
                  <a:schemeClr val="tx1"/>
                </a:solidFill>
              </a:rPr>
              <a:t>Сет прајмера за један ПЦР експеримент се бира тако да оба прајмера имају сличну тачку топљења.</a:t>
            </a:r>
          </a:p>
          <a:p>
            <a:pPr algn="l"/>
            <a:r>
              <a:rPr lang="sr-Cyrl-RS" dirty="0" smtClean="0">
                <a:solidFill>
                  <a:schemeClr val="tx1"/>
                </a:solidFill>
              </a:rPr>
              <a:t>Оптимална концентрација прајмера у ПЦР смеши износи од 0,1 до 0,6 микроМ. Веће концентрације могу да доведу допогрешног спаривања пррајмера и генерисања неспецифичних ПЦР продукта. При нижим концентрацијама прајмери се истроше пре завршетка реакције, што има за резултат има мали принос ПЦР продукта.</a:t>
            </a:r>
          </a:p>
          <a:p>
            <a:pPr algn="l"/>
            <a:r>
              <a:rPr lang="sr-Cyrl-RS" dirty="0" smtClean="0">
                <a:solidFill>
                  <a:schemeClr val="tx1"/>
                </a:solidFill>
              </a:rPr>
              <a:t>Када се истражује присуство мутација у неком гену, прајмери се бирају да буду специфични само за дати ген и да су из региона који оивичава тражену мутацију</a:t>
            </a:r>
          </a:p>
          <a:p>
            <a:endParaRPr lang="sr-Cyrl-RS" dirty="0" smtClean="0"/>
          </a:p>
          <a:p>
            <a:r>
              <a:rPr lang="sr-Cyrl-RS" b="1" dirty="0" smtClean="0">
                <a:solidFill>
                  <a:schemeClr val="tx1"/>
                </a:solidFill>
              </a:rPr>
              <a:t>3. Нуклеотиди – </a:t>
            </a:r>
            <a:r>
              <a:rPr lang="en-US" b="1" dirty="0" err="1" smtClean="0">
                <a:solidFill>
                  <a:schemeClr val="tx1"/>
                </a:solidFill>
              </a:rPr>
              <a:t>dNTPs</a:t>
            </a:r>
            <a:endParaRPr lang="sr-Cyrl-RS" b="1" dirty="0" smtClean="0">
              <a:solidFill>
                <a:schemeClr val="tx1"/>
              </a:solidFill>
            </a:endParaRPr>
          </a:p>
          <a:p>
            <a:endParaRPr lang="en-US" dirty="0" smtClean="0"/>
          </a:p>
          <a:p>
            <a:pPr algn="l"/>
            <a:r>
              <a:rPr lang="sr-Cyrl-RS" dirty="0" smtClean="0">
                <a:solidFill>
                  <a:schemeClr val="tx1"/>
                </a:solidFill>
              </a:rPr>
              <a:t>Концентрација нуклеотида у ПЦР реакционој смеши су еквимоларне. Неуједначене концентрације нуклеотида узрокују већи број грешака при синтези ДНК, што за резултат има неефикасну амплификацију. Концентрација нуклеотида у ПЦР реакционој смеши зависи од дужине фрагмента који се амплификује, концентрације прајмера и треба да буде избалансирана са концентрацијом </a:t>
            </a:r>
            <a:r>
              <a:rPr lang="en-US" dirty="0" smtClean="0">
                <a:solidFill>
                  <a:schemeClr val="tx1"/>
                </a:solidFill>
              </a:rPr>
              <a:t>Mg. </a:t>
            </a:r>
            <a:r>
              <a:rPr lang="sr-Cyrl-RS" dirty="0" smtClean="0">
                <a:solidFill>
                  <a:schemeClr val="tx1"/>
                </a:solidFill>
              </a:rPr>
              <a:t>У стандардној ПЦР реакционој смеши сваки нуклеотид је заступљен у концентрацији од 200 микроЛ. Повећање концентрације нуклеотида смањује концентрацију слободних </a:t>
            </a:r>
            <a:r>
              <a:rPr lang="en-US" dirty="0" smtClean="0">
                <a:solidFill>
                  <a:schemeClr val="tx1"/>
                </a:solidFill>
              </a:rPr>
              <a:t>Mg, </a:t>
            </a:r>
            <a:r>
              <a:rPr lang="sr-Cyrl-RS" dirty="0" smtClean="0">
                <a:solidFill>
                  <a:schemeClr val="tx1"/>
                </a:solidFill>
              </a:rPr>
              <a:t>те увек треба да буде праћено повећањем концентрације </a:t>
            </a:r>
            <a:r>
              <a:rPr lang="en-US" dirty="0" smtClean="0">
                <a:solidFill>
                  <a:schemeClr val="tx1"/>
                </a:solidFill>
              </a:rPr>
              <a:t>Mg </a:t>
            </a:r>
            <a:r>
              <a:rPr lang="sr-Cyrl-RS" dirty="0" smtClean="0">
                <a:solidFill>
                  <a:schemeClr val="tx1"/>
                </a:solidFill>
              </a:rPr>
              <a:t>у реакционој смеши.</a:t>
            </a:r>
          </a:p>
          <a:p>
            <a:pPr algn="l"/>
            <a:endParaRPr lang="en-US" dirty="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648071"/>
          </a:xfrm>
        </p:spPr>
        <p:txBody>
          <a:bodyPr>
            <a:normAutofit fontScale="90000"/>
          </a:bodyPr>
          <a:lstStyle/>
          <a:p>
            <a:r>
              <a:rPr lang="sr-Cyrl-RS" dirty="0" smtClean="0"/>
              <a:t>Компоненте </a:t>
            </a:r>
            <a:r>
              <a:rPr lang="en-US" dirty="0" smtClean="0"/>
              <a:t>PCR</a:t>
            </a:r>
            <a:r>
              <a:rPr lang="sr-Cyrl-RS" dirty="0" smtClean="0"/>
              <a:t> реакционе смеше</a:t>
            </a:r>
            <a:endParaRPr lang="en-US" dirty="0"/>
          </a:p>
        </p:txBody>
      </p:sp>
      <p:sp>
        <p:nvSpPr>
          <p:cNvPr id="3" name="Subtitle 2"/>
          <p:cNvSpPr>
            <a:spLocks noGrp="1"/>
          </p:cNvSpPr>
          <p:nvPr>
            <p:ph type="subTitle" idx="1"/>
          </p:nvPr>
        </p:nvSpPr>
        <p:spPr>
          <a:xfrm>
            <a:off x="395536" y="1196752"/>
            <a:ext cx="8496944" cy="5184576"/>
          </a:xfrm>
        </p:spPr>
        <p:txBody>
          <a:bodyPr>
            <a:normAutofit fontScale="47500" lnSpcReduction="20000"/>
          </a:bodyPr>
          <a:lstStyle/>
          <a:p>
            <a:r>
              <a:rPr lang="sr-Cyrl-RS" b="1" dirty="0" smtClean="0">
                <a:solidFill>
                  <a:schemeClr val="tx1"/>
                </a:solidFill>
              </a:rPr>
              <a:t>4. Термостабилне ДНК полимеразе</a:t>
            </a:r>
          </a:p>
          <a:p>
            <a:endParaRPr lang="sr-Cyrl-RS" dirty="0" smtClean="0"/>
          </a:p>
          <a:p>
            <a:pPr algn="l"/>
            <a:r>
              <a:rPr lang="sr-Cyrl-RS" dirty="0" smtClean="0">
                <a:solidFill>
                  <a:schemeClr val="tx1"/>
                </a:solidFill>
              </a:rPr>
              <a:t>Први ПЦР експерименти извођени су са ДНК полимеразом изолованом из бактерије </a:t>
            </a:r>
            <a:r>
              <a:rPr lang="en-US" dirty="0" smtClean="0">
                <a:solidFill>
                  <a:schemeClr val="tx1"/>
                </a:solidFill>
              </a:rPr>
              <a:t>E. Coli</a:t>
            </a:r>
            <a:r>
              <a:rPr lang="sr-Cyrl-RS" dirty="0" smtClean="0">
                <a:solidFill>
                  <a:schemeClr val="tx1"/>
                </a:solidFill>
              </a:rPr>
              <a:t>. Након сваког ПЦР циклуса додавала се нова количина ензима, с обзиром на то да се он инактивира на високим температурама неопходним за денатурацију ДНК. Открићем термостабилних ДНК полимераза учинило је могућом ин витро ДНК амплификацију без потребе накнадног додавања нових количина ензима. Основни услови за коришћење неке ДНК полимеразе у ПЦР –у су оптимална температурна активност те полимеразе на 72 до 75 </a:t>
            </a:r>
            <a:r>
              <a:rPr lang="en-US" dirty="0" smtClean="0">
                <a:solidFill>
                  <a:schemeClr val="tx1"/>
                </a:solidFill>
              </a:rPr>
              <a:t>C </a:t>
            </a:r>
            <a:r>
              <a:rPr lang="sr-Cyrl-RS" dirty="0" smtClean="0">
                <a:solidFill>
                  <a:schemeClr val="tx1"/>
                </a:solidFill>
              </a:rPr>
              <a:t>и њена способност да задржи активност и након продужене инкубације на високим температурама денатурације (95 </a:t>
            </a:r>
            <a:r>
              <a:rPr lang="en-US" dirty="0" smtClean="0">
                <a:solidFill>
                  <a:schemeClr val="tx1"/>
                </a:solidFill>
              </a:rPr>
              <a:t>C).</a:t>
            </a:r>
          </a:p>
          <a:p>
            <a:pPr algn="l"/>
            <a:r>
              <a:rPr lang="en-US" dirty="0" err="1" smtClean="0">
                <a:solidFill>
                  <a:schemeClr val="tx1"/>
                </a:solidFill>
              </a:rPr>
              <a:t>Taq</a:t>
            </a:r>
            <a:r>
              <a:rPr lang="en-US" dirty="0" smtClean="0">
                <a:solidFill>
                  <a:schemeClr val="tx1"/>
                </a:solidFill>
              </a:rPr>
              <a:t> </a:t>
            </a:r>
            <a:r>
              <a:rPr lang="sr-Cyrl-RS" dirty="0" smtClean="0">
                <a:solidFill>
                  <a:schemeClr val="tx1"/>
                </a:solidFill>
              </a:rPr>
              <a:t>полимераза, изолована из бактерије </a:t>
            </a:r>
            <a:r>
              <a:rPr lang="en-US" dirty="0" err="1" smtClean="0">
                <a:solidFill>
                  <a:schemeClr val="tx1"/>
                </a:solidFill>
              </a:rPr>
              <a:t>Thermus</a:t>
            </a:r>
            <a:r>
              <a:rPr lang="en-US" dirty="0" smtClean="0">
                <a:solidFill>
                  <a:schemeClr val="tx1"/>
                </a:solidFill>
              </a:rPr>
              <a:t> </a:t>
            </a:r>
            <a:r>
              <a:rPr lang="en-US" dirty="0" err="1" smtClean="0">
                <a:solidFill>
                  <a:schemeClr val="tx1"/>
                </a:solidFill>
              </a:rPr>
              <a:t>aquaticus</a:t>
            </a:r>
            <a:r>
              <a:rPr lang="en-US" dirty="0" smtClean="0">
                <a:solidFill>
                  <a:schemeClr val="tx1"/>
                </a:solidFill>
              </a:rPr>
              <a:t> </a:t>
            </a:r>
            <a:r>
              <a:rPr lang="sr-Cyrl-RS" dirty="0" smtClean="0">
                <a:solidFill>
                  <a:schemeClr val="tx1"/>
                </a:solidFill>
              </a:rPr>
              <a:t>која живи у топлим изворима Јапанског парка, је први представник термостабилне ДНК полимеразе.. Оптимала температура за активност овога ензима је 72 </a:t>
            </a:r>
            <a:r>
              <a:rPr lang="en-US" dirty="0" smtClean="0">
                <a:solidFill>
                  <a:schemeClr val="tx1"/>
                </a:solidFill>
              </a:rPr>
              <a:t>, </a:t>
            </a:r>
            <a:r>
              <a:rPr lang="sr-Cyrl-RS" dirty="0" smtClean="0">
                <a:solidFill>
                  <a:schemeClr val="tx1"/>
                </a:solidFill>
              </a:rPr>
              <a:t>на којој уграђује до 150 нуклеотида.</a:t>
            </a:r>
          </a:p>
          <a:p>
            <a:pPr algn="l"/>
            <a:r>
              <a:rPr lang="sr-Cyrl-RS" dirty="0" smtClean="0">
                <a:solidFill>
                  <a:schemeClr val="tx1"/>
                </a:solidFill>
              </a:rPr>
              <a:t>Оптимална концентрација ДНК полимеразе у ПЦР реакционој смеши од 50 микроЛ износи од 0,5 до 2,5 </a:t>
            </a:r>
            <a:r>
              <a:rPr lang="en-US" dirty="0" smtClean="0">
                <a:solidFill>
                  <a:schemeClr val="tx1"/>
                </a:solidFill>
              </a:rPr>
              <a:t>U.</a:t>
            </a:r>
            <a:endParaRPr lang="sr-Cyrl-RS" dirty="0" smtClean="0">
              <a:solidFill>
                <a:schemeClr val="tx1"/>
              </a:solidFill>
            </a:endParaRPr>
          </a:p>
          <a:p>
            <a:pPr algn="l"/>
            <a:r>
              <a:rPr lang="sr-Cyrl-RS" dirty="0" smtClean="0">
                <a:solidFill>
                  <a:schemeClr val="tx1"/>
                </a:solidFill>
              </a:rPr>
              <a:t>Фреквенца грешака (уградње погрешних нуклеотида) </a:t>
            </a:r>
            <a:r>
              <a:rPr lang="en-US" dirty="0" err="1" smtClean="0">
                <a:solidFill>
                  <a:schemeClr val="tx1"/>
                </a:solidFill>
              </a:rPr>
              <a:t>Taq</a:t>
            </a:r>
            <a:r>
              <a:rPr lang="en-US" dirty="0" smtClean="0">
                <a:solidFill>
                  <a:schemeClr val="tx1"/>
                </a:solidFill>
              </a:rPr>
              <a:t> </a:t>
            </a:r>
            <a:r>
              <a:rPr lang="sr-Cyrl-RS" dirty="0" smtClean="0">
                <a:solidFill>
                  <a:schemeClr val="tx1"/>
                </a:solidFill>
              </a:rPr>
              <a:t>полимеразе у процесу полимеризације зависи од концентрације слободних </a:t>
            </a:r>
            <a:r>
              <a:rPr lang="en-US" dirty="0" smtClean="0">
                <a:solidFill>
                  <a:schemeClr val="tx1"/>
                </a:solidFill>
              </a:rPr>
              <a:t>Mg </a:t>
            </a:r>
            <a:r>
              <a:rPr lang="sr-Cyrl-RS" dirty="0" smtClean="0">
                <a:solidFill>
                  <a:schemeClr val="tx1"/>
                </a:solidFill>
              </a:rPr>
              <a:t> и нуклеотида, избалансираности концентрације сва чети </a:t>
            </a:r>
            <a:r>
              <a:rPr lang="en-US" dirty="0" err="1" smtClean="0">
                <a:solidFill>
                  <a:schemeClr val="tx1"/>
                </a:solidFill>
              </a:rPr>
              <a:t>dNTP</a:t>
            </a:r>
            <a:r>
              <a:rPr lang="en-US" dirty="0" smtClean="0">
                <a:solidFill>
                  <a:schemeClr val="tx1"/>
                </a:solidFill>
              </a:rPr>
              <a:t> – a</a:t>
            </a:r>
            <a:r>
              <a:rPr lang="sr-Cyrl-RS" dirty="0" smtClean="0">
                <a:solidFill>
                  <a:schemeClr val="tx1"/>
                </a:solidFill>
              </a:rPr>
              <a:t>, </a:t>
            </a:r>
            <a:r>
              <a:rPr lang="en-US" dirty="0" smtClean="0">
                <a:solidFill>
                  <a:schemeClr val="tx1"/>
                </a:solidFill>
              </a:rPr>
              <a:t>pH </a:t>
            </a:r>
            <a:r>
              <a:rPr lang="sr-Cyrl-RS" dirty="0" smtClean="0">
                <a:solidFill>
                  <a:schemeClr val="tx1"/>
                </a:solidFill>
              </a:rPr>
              <a:t> вредности пуфер, интегритета ДНК матрице  и концентрације саме полимеразе.</a:t>
            </a:r>
          </a:p>
          <a:p>
            <a:pPr algn="l"/>
            <a:r>
              <a:rPr lang="sr-Cyrl-RS" dirty="0" smtClean="0">
                <a:solidFill>
                  <a:schemeClr val="tx1"/>
                </a:solidFill>
              </a:rPr>
              <a:t>На пр. Оштећења ДНК матрице изазвана високом температуром денатурације, поцећавају грешке </a:t>
            </a:r>
            <a:r>
              <a:rPr lang="en-US" dirty="0" err="1" smtClean="0">
                <a:solidFill>
                  <a:schemeClr val="tx1"/>
                </a:solidFill>
              </a:rPr>
              <a:t>Taq</a:t>
            </a:r>
            <a:r>
              <a:rPr lang="en-US" dirty="0" smtClean="0">
                <a:solidFill>
                  <a:schemeClr val="tx1"/>
                </a:solidFill>
              </a:rPr>
              <a:t> </a:t>
            </a:r>
            <a:r>
              <a:rPr lang="sr-Cyrl-RS" dirty="0" smtClean="0">
                <a:solidFill>
                  <a:schemeClr val="tx1"/>
                </a:solidFill>
              </a:rPr>
              <a:t>полимеразе, док повећана концентрација самог ензима смањује специфичност полимеризације</a:t>
            </a:r>
            <a:r>
              <a:rPr lang="sr-Cyrl-RS" dirty="0" smtClean="0"/>
              <a:t>.</a:t>
            </a:r>
            <a:endParaRPr lang="en-US" dirty="0"/>
          </a:p>
        </p:txBody>
      </p:sp>
      <p:pic>
        <p:nvPicPr>
          <p:cNvPr id="4" name="~PP410.WAV">
            <a:hlinkClick r:id="" action="ppaction://media"/>
          </p:cNvPr>
          <p:cNvPicPr>
            <a:picLocks noRot="1" noChangeAspect="1"/>
          </p:cNvPicPr>
          <p:nvPr>
            <a:wavAudioFile r:embed="rId1" name="~PP410.WAV"/>
          </p:nvPr>
        </p:nvPicPr>
        <p:blipFill>
          <a:blip r:embed="rId3" cstate="print"/>
          <a:stretch>
            <a:fillRect/>
          </a:stretch>
        </p:blipFill>
        <p:spPr>
          <a:xfrm>
            <a:off x="8632825" y="6346825"/>
            <a:ext cx="304800" cy="304800"/>
          </a:xfrm>
          <a:prstGeom prst="rect">
            <a:avLst/>
          </a:prstGeom>
        </p:spPr>
      </p:pic>
    </p:spTree>
  </p:cSld>
  <p:clrMapOvr>
    <a:masterClrMapping/>
  </p:clrMapOvr>
  <p:transition advTm="24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1296143"/>
          </a:xfrm>
        </p:spPr>
        <p:txBody>
          <a:bodyPr>
            <a:normAutofit fontScale="90000"/>
          </a:bodyPr>
          <a:lstStyle/>
          <a:p>
            <a:r>
              <a:rPr lang="sr-Cyrl-RS" dirty="0" smtClean="0"/>
              <a:t>Компоненте </a:t>
            </a:r>
            <a:r>
              <a:rPr lang="en-US" dirty="0" smtClean="0"/>
              <a:t>PCR</a:t>
            </a:r>
            <a:r>
              <a:rPr lang="sr-Cyrl-RS" dirty="0" smtClean="0"/>
              <a:t> реакционе смеше</a:t>
            </a:r>
            <a:r>
              <a:rPr lang="en-US" dirty="0" smtClean="0"/>
              <a:t/>
            </a:r>
            <a:br>
              <a:rPr lang="en-US" dirty="0" smtClean="0"/>
            </a:br>
            <a:r>
              <a:rPr lang="sr-Cyrl-RS" dirty="0" smtClean="0"/>
              <a:t/>
            </a:r>
            <a:br>
              <a:rPr lang="sr-Cyrl-RS" dirty="0" smtClean="0"/>
            </a:br>
            <a:r>
              <a:rPr lang="sr-Cyrl-RS" sz="2000" b="1" dirty="0" smtClean="0"/>
              <a:t>5. Јони </a:t>
            </a:r>
            <a:r>
              <a:rPr lang="en-US" sz="2000" b="1" dirty="0" smtClean="0"/>
              <a:t>Mg</a:t>
            </a:r>
            <a:endParaRPr lang="en-US" sz="2000" b="1" dirty="0"/>
          </a:p>
        </p:txBody>
      </p:sp>
      <p:sp>
        <p:nvSpPr>
          <p:cNvPr id="3" name="Subtitle 2"/>
          <p:cNvSpPr>
            <a:spLocks noGrp="1"/>
          </p:cNvSpPr>
          <p:nvPr>
            <p:ph type="subTitle" idx="1"/>
          </p:nvPr>
        </p:nvSpPr>
        <p:spPr>
          <a:xfrm>
            <a:off x="251520" y="1844824"/>
            <a:ext cx="8568952" cy="5013176"/>
          </a:xfrm>
        </p:spPr>
        <p:txBody>
          <a:bodyPr>
            <a:normAutofit/>
          </a:bodyPr>
          <a:lstStyle/>
          <a:p>
            <a:pPr algn="l"/>
            <a:r>
              <a:rPr lang="sr-Cyrl-RS" sz="2000" dirty="0" smtClean="0">
                <a:solidFill>
                  <a:schemeClr val="tx1"/>
                </a:solidFill>
              </a:rPr>
              <a:t>Концентрација јона </a:t>
            </a:r>
            <a:r>
              <a:rPr lang="en-US" sz="2000" dirty="0" smtClean="0">
                <a:solidFill>
                  <a:schemeClr val="tx1"/>
                </a:solidFill>
              </a:rPr>
              <a:t>Mg</a:t>
            </a:r>
            <a:r>
              <a:rPr lang="sr-Cyrl-RS" sz="2000" dirty="0" smtClean="0">
                <a:solidFill>
                  <a:schemeClr val="tx1"/>
                </a:solidFill>
              </a:rPr>
              <a:t> је из вишеструких разлога битна за успешност ПЦР – а. Такође, неопходни су за рад саме </a:t>
            </a:r>
            <a:r>
              <a:rPr lang="en-US" sz="2000" dirty="0" err="1" smtClean="0">
                <a:solidFill>
                  <a:schemeClr val="tx1"/>
                </a:solidFill>
              </a:rPr>
              <a:t>Taq</a:t>
            </a:r>
            <a:r>
              <a:rPr lang="en-US" sz="2000" dirty="0" smtClean="0">
                <a:solidFill>
                  <a:schemeClr val="tx1"/>
                </a:solidFill>
              </a:rPr>
              <a:t> </a:t>
            </a:r>
            <a:r>
              <a:rPr lang="sr-Cyrl-RS" sz="2000" dirty="0" smtClean="0">
                <a:solidFill>
                  <a:schemeClr val="tx1"/>
                </a:solidFill>
              </a:rPr>
              <a:t>полимеразе, која је металопротеин и захтева присуство слободних </a:t>
            </a:r>
            <a:r>
              <a:rPr lang="en-US" sz="2000" dirty="0" smtClean="0">
                <a:solidFill>
                  <a:schemeClr val="tx1"/>
                </a:solidFill>
              </a:rPr>
              <a:t>Mg </a:t>
            </a:r>
            <a:r>
              <a:rPr lang="sr-Cyrl-RS" sz="2000" dirty="0" smtClean="0">
                <a:solidFill>
                  <a:schemeClr val="tx1"/>
                </a:solidFill>
              </a:rPr>
              <a:t> јона за своју активност. </a:t>
            </a:r>
          </a:p>
          <a:p>
            <a:pPr algn="l"/>
            <a:endParaRPr lang="sr-Cyrl-RS" sz="2000" dirty="0" smtClean="0">
              <a:solidFill>
                <a:schemeClr val="tx1"/>
              </a:solidFill>
            </a:endParaRPr>
          </a:p>
          <a:p>
            <a:pPr algn="l"/>
            <a:r>
              <a:rPr lang="sr-Cyrl-RS" sz="2000" dirty="0" smtClean="0">
                <a:solidFill>
                  <a:schemeClr val="tx1"/>
                </a:solidFill>
              </a:rPr>
              <a:t>Стандардно се у ПЦР реакционој смеши користи концентрација </a:t>
            </a:r>
            <a:r>
              <a:rPr lang="en-US" sz="2000" dirty="0" smtClean="0">
                <a:solidFill>
                  <a:schemeClr val="tx1"/>
                </a:solidFill>
              </a:rPr>
              <a:t>Mg </a:t>
            </a:r>
            <a:r>
              <a:rPr lang="sr-Cyrl-RS" sz="2000" dirty="0" smtClean="0">
                <a:solidFill>
                  <a:schemeClr val="tx1"/>
                </a:solidFill>
              </a:rPr>
              <a:t>од 1,5 </a:t>
            </a:r>
            <a:r>
              <a:rPr lang="en-US" sz="2000" dirty="0" err="1" smtClean="0">
                <a:solidFill>
                  <a:schemeClr val="tx1"/>
                </a:solidFill>
              </a:rPr>
              <a:t>mM</a:t>
            </a:r>
            <a:r>
              <a:rPr lang="en-US" sz="2000" dirty="0" smtClean="0">
                <a:solidFill>
                  <a:schemeClr val="tx1"/>
                </a:solidFill>
              </a:rPr>
              <a:t>, </a:t>
            </a:r>
            <a:r>
              <a:rPr lang="sr-Cyrl-RS" sz="2000" dirty="0" smtClean="0">
                <a:solidFill>
                  <a:schemeClr val="tx1"/>
                </a:solidFill>
              </a:rPr>
              <a:t>са могућношћу варирања од 1 до 5 </a:t>
            </a:r>
            <a:r>
              <a:rPr lang="en-US" sz="2000" dirty="0" err="1" smtClean="0">
                <a:solidFill>
                  <a:schemeClr val="tx1"/>
                </a:solidFill>
              </a:rPr>
              <a:t>mM</a:t>
            </a:r>
            <a:r>
              <a:rPr lang="en-US" sz="2000" dirty="0" smtClean="0">
                <a:solidFill>
                  <a:schemeClr val="tx1"/>
                </a:solidFill>
              </a:rPr>
              <a:t>.</a:t>
            </a:r>
            <a:endParaRPr lang="sr-Cyrl-RS" sz="2000" dirty="0" smtClean="0">
              <a:solidFill>
                <a:schemeClr val="tx1"/>
              </a:solidFill>
            </a:endParaRPr>
          </a:p>
          <a:p>
            <a:pPr algn="l"/>
            <a:endParaRPr lang="en-US" sz="2000" dirty="0" smtClean="0">
              <a:solidFill>
                <a:schemeClr val="tx1"/>
              </a:solidFill>
            </a:endParaRPr>
          </a:p>
          <a:p>
            <a:pPr algn="l"/>
            <a:r>
              <a:rPr lang="sr-Cyrl-RS" sz="2000" dirty="0" smtClean="0">
                <a:solidFill>
                  <a:schemeClr val="tx1"/>
                </a:solidFill>
              </a:rPr>
              <a:t>Вишак </a:t>
            </a:r>
            <a:r>
              <a:rPr lang="en-US" sz="2000" dirty="0" smtClean="0">
                <a:solidFill>
                  <a:schemeClr val="tx1"/>
                </a:solidFill>
              </a:rPr>
              <a:t>Mg </a:t>
            </a:r>
            <a:r>
              <a:rPr lang="sr-Cyrl-RS" sz="2000" dirty="0" smtClean="0">
                <a:solidFill>
                  <a:schemeClr val="tx1"/>
                </a:solidFill>
              </a:rPr>
              <a:t>повећава неспецифично везивање прајмера јер  повећавају тачки топљења дволанчане ДНК, чиме се смањује специфичност ПЦР реакције. Превисока концентрација </a:t>
            </a:r>
            <a:r>
              <a:rPr lang="en-US" sz="2000" dirty="0" smtClean="0">
                <a:solidFill>
                  <a:schemeClr val="tx1"/>
                </a:solidFill>
              </a:rPr>
              <a:t>Mg </a:t>
            </a:r>
            <a:r>
              <a:rPr lang="sr-Cyrl-RS" sz="2000" dirty="0" smtClean="0">
                <a:solidFill>
                  <a:schemeClr val="tx1"/>
                </a:solidFill>
              </a:rPr>
              <a:t>инхибира рад </a:t>
            </a:r>
            <a:r>
              <a:rPr lang="en-US" sz="2000" dirty="0" err="1" smtClean="0">
                <a:solidFill>
                  <a:schemeClr val="tx1"/>
                </a:solidFill>
              </a:rPr>
              <a:t>Taq</a:t>
            </a:r>
            <a:r>
              <a:rPr lang="en-US" sz="2000" dirty="0" smtClean="0">
                <a:solidFill>
                  <a:schemeClr val="tx1"/>
                </a:solidFill>
              </a:rPr>
              <a:t> </a:t>
            </a:r>
            <a:r>
              <a:rPr lang="sr-Cyrl-RS" sz="2000" dirty="0" smtClean="0">
                <a:solidFill>
                  <a:schemeClr val="tx1"/>
                </a:solidFill>
              </a:rPr>
              <a:t> полимеразе.</a:t>
            </a:r>
            <a:endParaRPr lang="en-US" sz="20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88641"/>
            <a:ext cx="8496944" cy="3024336"/>
          </a:xfrm>
        </p:spPr>
        <p:txBody>
          <a:bodyPr>
            <a:noAutofit/>
          </a:bodyPr>
          <a:lstStyle/>
          <a:p>
            <a:pPr algn="l"/>
            <a:r>
              <a:rPr lang="sr-Cyrl-RS" sz="2000" dirty="0" smtClean="0"/>
              <a:t>УВОД</a:t>
            </a:r>
            <a:br>
              <a:rPr lang="sr-Cyrl-RS" sz="2000" dirty="0" smtClean="0"/>
            </a:br>
            <a:r>
              <a:rPr lang="sr-Cyrl-RS" sz="2000" dirty="0" smtClean="0"/>
              <a:t>Савремена дијагностика малигнх болести, поред рутинске патохистолошке анализе, подразумева и </a:t>
            </a:r>
            <a:br>
              <a:rPr lang="sr-Cyrl-RS" sz="2000" dirty="0" smtClean="0"/>
            </a:br>
            <a:r>
              <a:rPr lang="sr-Cyrl-RS" sz="2000" dirty="0" smtClean="0"/>
              <a:t>коришћење молекуларно – биолошких метода за утврђивање ,,генског профила,, малигних болести.</a:t>
            </a:r>
            <a:br>
              <a:rPr lang="sr-Cyrl-RS" sz="2000" dirty="0" smtClean="0"/>
            </a:br>
            <a:r>
              <a:rPr lang="sr-Cyrl-RS" sz="2000" dirty="0" smtClean="0"/>
              <a:t>Само неке од метода које се у медицинским центрима широм света користе у прецизној дијагностици малигних болести: </a:t>
            </a:r>
            <a:r>
              <a:rPr lang="en-US" sz="2000" dirty="0" smtClean="0"/>
              <a:t>PCR, RT – PCR (real time), In situ </a:t>
            </a:r>
            <a:r>
              <a:rPr lang="sr-Cyrl-RS" sz="2000" dirty="0" smtClean="0"/>
              <a:t>хибридизација</a:t>
            </a:r>
            <a:r>
              <a:rPr lang="en-US" sz="2000" dirty="0" smtClean="0"/>
              <a:t>, FISH, Southern blot </a:t>
            </a:r>
            <a:r>
              <a:rPr lang="sr-Cyrl-RS" sz="2000" dirty="0" smtClean="0"/>
              <a:t>анализа, </a:t>
            </a:r>
            <a:r>
              <a:rPr lang="en-US" sz="2000" dirty="0" smtClean="0"/>
              <a:t>DNK </a:t>
            </a:r>
            <a:r>
              <a:rPr lang="sr-Cyrl-RS" sz="2000" dirty="0" smtClean="0"/>
              <a:t>секвенцирање. </a:t>
            </a:r>
            <a:br>
              <a:rPr lang="sr-Cyrl-RS" sz="2000" dirty="0" smtClean="0"/>
            </a:br>
            <a:r>
              <a:rPr lang="sr-Cyrl-RS" sz="2000" dirty="0" smtClean="0"/>
              <a:t/>
            </a:r>
            <a:br>
              <a:rPr lang="sr-Cyrl-RS" sz="2000" dirty="0" smtClean="0"/>
            </a:br>
            <a:endParaRPr lang="en-US" sz="2000" dirty="0"/>
          </a:p>
        </p:txBody>
      </p:sp>
      <p:sp>
        <p:nvSpPr>
          <p:cNvPr id="3" name="Subtitle 2"/>
          <p:cNvSpPr>
            <a:spLocks noGrp="1"/>
          </p:cNvSpPr>
          <p:nvPr>
            <p:ph type="subTitle" idx="1"/>
          </p:nvPr>
        </p:nvSpPr>
        <p:spPr>
          <a:xfrm>
            <a:off x="323528" y="2708920"/>
            <a:ext cx="8424936" cy="3744416"/>
          </a:xfrm>
        </p:spPr>
        <p:txBody>
          <a:bodyPr>
            <a:noAutofit/>
          </a:bodyPr>
          <a:lstStyle/>
          <a:p>
            <a:pPr algn="l"/>
            <a:r>
              <a:rPr lang="sr-Cyrl-RS" sz="2000" dirty="0" smtClean="0">
                <a:solidFill>
                  <a:schemeClr val="tx1"/>
                </a:solidFill>
              </a:rPr>
              <a:t>Примена савремених метода, као и бројни експериментални докази везани за улогу гена у развоју многих болести, али првенствено малигних болести, довело је до развоја нове гране медицине – молекуларне медицине.</a:t>
            </a:r>
          </a:p>
          <a:p>
            <a:pPr algn="l"/>
            <a:r>
              <a:rPr lang="sr-Cyrl-RS" sz="2000" dirty="0" smtClean="0">
                <a:solidFill>
                  <a:schemeClr val="tx1"/>
                </a:solidFill>
              </a:rPr>
              <a:t>До сада је идентификовано преко 1500 гена, чије су промене одговорне за настанак широке палете малигних болести.</a:t>
            </a:r>
          </a:p>
          <a:p>
            <a:pPr algn="l"/>
            <a:r>
              <a:rPr lang="sr-Cyrl-RS" sz="2000" dirty="0" smtClean="0">
                <a:solidFill>
                  <a:schemeClr val="tx1"/>
                </a:solidFill>
              </a:rPr>
              <a:t>Циљ молекуларне медицине је прецизна дијагностика и ефикасна терапија болести, а у првом реду данас, неизлечивих малигних болести</a:t>
            </a:r>
          </a:p>
          <a:p>
            <a:pPr algn="l"/>
            <a:r>
              <a:rPr lang="sr-Cyrl-RS" sz="2000" dirty="0" smtClean="0">
                <a:solidFill>
                  <a:schemeClr val="tx1"/>
                </a:solidFill>
              </a:rPr>
              <a:t>Један од главних праваца развоја молекуларне медицине, јесте персонализација медицине; то значи да после прецизне молекуларно биолошке дијагностике (одређивање генског профила за сваког болесника са малигном болешћу) може да се примени одговарајућа генска терапија</a:t>
            </a:r>
            <a:r>
              <a:rPr lang="sr-Cyrl-RS" sz="2000" dirty="0" smtClean="0"/>
              <a:t>..</a:t>
            </a:r>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576064"/>
          </a:xfrm>
        </p:spPr>
        <p:txBody>
          <a:bodyPr>
            <a:normAutofit fontScale="90000"/>
          </a:bodyPr>
          <a:lstStyle/>
          <a:p>
            <a:r>
              <a:rPr lang="sr-Cyrl-RS" dirty="0" smtClean="0"/>
              <a:t>Компоненте </a:t>
            </a:r>
            <a:r>
              <a:rPr lang="en-US" dirty="0" smtClean="0"/>
              <a:t>PCR</a:t>
            </a:r>
            <a:r>
              <a:rPr lang="sr-Cyrl-RS" dirty="0" smtClean="0"/>
              <a:t> реакционе смеше</a:t>
            </a:r>
            <a:r>
              <a:rPr lang="en-US" dirty="0" smtClean="0"/>
              <a:t/>
            </a:r>
            <a:br>
              <a:rPr lang="en-US" dirty="0" smtClean="0"/>
            </a:br>
            <a:endParaRPr lang="en-US" dirty="0"/>
          </a:p>
        </p:txBody>
      </p:sp>
      <p:sp>
        <p:nvSpPr>
          <p:cNvPr id="3" name="Subtitle 2"/>
          <p:cNvSpPr>
            <a:spLocks noGrp="1"/>
          </p:cNvSpPr>
          <p:nvPr>
            <p:ph type="subTitle" idx="1"/>
          </p:nvPr>
        </p:nvSpPr>
        <p:spPr>
          <a:xfrm>
            <a:off x="251520" y="1196752"/>
            <a:ext cx="8496944" cy="5328592"/>
          </a:xfrm>
        </p:spPr>
        <p:txBody>
          <a:bodyPr>
            <a:normAutofit fontScale="77500" lnSpcReduction="20000"/>
          </a:bodyPr>
          <a:lstStyle/>
          <a:p>
            <a:r>
              <a:rPr lang="en-US" sz="2900" b="1" dirty="0" smtClean="0">
                <a:solidFill>
                  <a:schemeClr val="tx1"/>
                </a:solidFill>
              </a:rPr>
              <a:t>6. PCR </a:t>
            </a:r>
            <a:r>
              <a:rPr lang="sr-Cyrl-RS" sz="2900" b="1" dirty="0" smtClean="0">
                <a:solidFill>
                  <a:schemeClr val="tx1"/>
                </a:solidFill>
              </a:rPr>
              <a:t>пуфери</a:t>
            </a:r>
          </a:p>
          <a:p>
            <a:endParaRPr lang="sr-Cyrl-RS" sz="2900" dirty="0" smtClean="0"/>
          </a:p>
          <a:p>
            <a:pPr algn="l"/>
            <a:r>
              <a:rPr lang="en-US" sz="2900" dirty="0" smtClean="0">
                <a:solidFill>
                  <a:schemeClr val="tx1"/>
                </a:solidFill>
              </a:rPr>
              <a:t>PCR</a:t>
            </a:r>
            <a:r>
              <a:rPr lang="sr-Cyrl-RS" sz="2900" dirty="0" smtClean="0">
                <a:solidFill>
                  <a:schemeClr val="tx1"/>
                </a:solidFill>
              </a:rPr>
              <a:t> пуфери обезбеђују </a:t>
            </a:r>
            <a:r>
              <a:rPr lang="en-US" sz="2900" dirty="0" smtClean="0">
                <a:solidFill>
                  <a:schemeClr val="tx1"/>
                </a:solidFill>
              </a:rPr>
              <a:t>pH </a:t>
            </a:r>
            <a:r>
              <a:rPr lang="sr-Cyrl-RS" sz="2900" dirty="0" smtClean="0">
                <a:solidFill>
                  <a:schemeClr val="tx1"/>
                </a:solidFill>
              </a:rPr>
              <a:t>оптималан за рад термостабилних полимераза, која износи 8,3 до 9,2 у зависности од типа полимеразе. Такође, могу утицати на стабилност ДНК матрице</a:t>
            </a:r>
            <a:r>
              <a:rPr lang="sr-Cyrl-RS" dirty="0" smtClean="0">
                <a:solidFill>
                  <a:schemeClr val="tx1"/>
                </a:solidFill>
              </a:rPr>
              <a:t>.</a:t>
            </a:r>
          </a:p>
          <a:p>
            <a:endParaRPr lang="sr-Cyrl-RS" b="1" dirty="0" smtClean="0">
              <a:solidFill>
                <a:schemeClr val="tx1"/>
              </a:solidFill>
            </a:endParaRPr>
          </a:p>
          <a:p>
            <a:r>
              <a:rPr lang="sr-Cyrl-RS" sz="2900" b="1" dirty="0" smtClean="0">
                <a:solidFill>
                  <a:schemeClr val="tx1"/>
                </a:solidFill>
              </a:rPr>
              <a:t>7. </a:t>
            </a:r>
            <a:r>
              <a:rPr lang="en-US" sz="2900" b="1" dirty="0" smtClean="0">
                <a:solidFill>
                  <a:schemeClr val="tx1"/>
                </a:solidFill>
              </a:rPr>
              <a:t>PCR </a:t>
            </a:r>
            <a:r>
              <a:rPr lang="sr-Cyrl-RS" sz="2900" b="1" dirty="0" smtClean="0">
                <a:solidFill>
                  <a:schemeClr val="tx1"/>
                </a:solidFill>
              </a:rPr>
              <a:t> адитиви</a:t>
            </a:r>
          </a:p>
          <a:p>
            <a:endParaRPr lang="sr-Cyrl-RS" sz="2900" dirty="0" smtClean="0"/>
          </a:p>
          <a:p>
            <a:pPr algn="l"/>
            <a:r>
              <a:rPr lang="sr-Cyrl-RS" sz="2900" dirty="0" smtClean="0">
                <a:solidFill>
                  <a:schemeClr val="tx1"/>
                </a:solidFill>
              </a:rPr>
              <a:t>За поспешивање активности </a:t>
            </a:r>
            <a:r>
              <a:rPr lang="en-US" sz="2900" dirty="0" smtClean="0">
                <a:solidFill>
                  <a:schemeClr val="tx1"/>
                </a:solidFill>
              </a:rPr>
              <a:t>PCR</a:t>
            </a:r>
            <a:r>
              <a:rPr lang="sr-Cyrl-RS" sz="2900" dirty="0" smtClean="0">
                <a:solidFill>
                  <a:schemeClr val="tx1"/>
                </a:solidFill>
              </a:rPr>
              <a:t> – а користе се различити адитиви: глицерол, диметилсулфоксид, желатин, </a:t>
            </a:r>
            <a:r>
              <a:rPr lang="en-US" sz="2900" dirty="0" err="1" smtClean="0">
                <a:solidFill>
                  <a:schemeClr val="tx1"/>
                </a:solidFill>
              </a:rPr>
              <a:t>Tween</a:t>
            </a:r>
            <a:r>
              <a:rPr lang="en-US" sz="2900" dirty="0" smtClean="0">
                <a:solidFill>
                  <a:schemeClr val="tx1"/>
                </a:solidFill>
              </a:rPr>
              <a:t> 20.</a:t>
            </a:r>
          </a:p>
          <a:p>
            <a:pPr algn="l"/>
            <a:r>
              <a:rPr lang="en-US" sz="2900" dirty="0" smtClean="0">
                <a:solidFill>
                  <a:schemeClr val="tx1"/>
                </a:solidFill>
              </a:rPr>
              <a:t>A</a:t>
            </a:r>
            <a:r>
              <a:rPr lang="sr-Cyrl-RS" sz="2900" dirty="0" smtClean="0">
                <a:solidFill>
                  <a:schemeClr val="tx1"/>
                </a:solidFill>
              </a:rPr>
              <a:t>дитиви имају вишеструку функцију: омогућавају комплетнију денатурациу молекула ДНК, снижавају тачку топљењ прајмера, стабилизују </a:t>
            </a:r>
            <a:r>
              <a:rPr lang="en-US" sz="2900" dirty="0" err="1" smtClean="0">
                <a:solidFill>
                  <a:schemeClr val="tx1"/>
                </a:solidFill>
              </a:rPr>
              <a:t>Taq</a:t>
            </a:r>
            <a:r>
              <a:rPr lang="en-US" sz="2900" dirty="0" smtClean="0">
                <a:solidFill>
                  <a:schemeClr val="tx1"/>
                </a:solidFill>
              </a:rPr>
              <a:t> </a:t>
            </a:r>
            <a:r>
              <a:rPr lang="sr-Cyrl-RS" sz="2900" dirty="0" smtClean="0">
                <a:solidFill>
                  <a:schemeClr val="tx1"/>
                </a:solidFill>
              </a:rPr>
              <a:t> полимеразу, елиминишу дејство разних инхибитора </a:t>
            </a:r>
            <a:r>
              <a:rPr lang="en-US" sz="2900" dirty="0" smtClean="0">
                <a:solidFill>
                  <a:schemeClr val="tx1"/>
                </a:solidFill>
              </a:rPr>
              <a:t>PCR</a:t>
            </a:r>
            <a:r>
              <a:rPr lang="sr-Cyrl-RS" sz="2900" dirty="0" smtClean="0">
                <a:solidFill>
                  <a:schemeClr val="tx1"/>
                </a:solidFill>
              </a:rPr>
              <a:t> – а.</a:t>
            </a:r>
          </a:p>
          <a:p>
            <a:pPr algn="l"/>
            <a:r>
              <a:rPr lang="sr-Cyrl-RS" sz="2900" dirty="0" smtClean="0">
                <a:solidFill>
                  <a:schemeClr val="tx1"/>
                </a:solidFill>
              </a:rPr>
              <a:t>Додавање појединих адитива у </a:t>
            </a:r>
            <a:r>
              <a:rPr lang="en-US" sz="2900" dirty="0" smtClean="0">
                <a:solidFill>
                  <a:schemeClr val="tx1"/>
                </a:solidFill>
              </a:rPr>
              <a:t>PCR</a:t>
            </a:r>
            <a:r>
              <a:rPr lang="sr-Cyrl-RS" sz="2900" dirty="0" smtClean="0">
                <a:solidFill>
                  <a:schemeClr val="tx1"/>
                </a:solidFill>
              </a:rPr>
              <a:t> реакцијону смешу је специфично за дати </a:t>
            </a:r>
            <a:r>
              <a:rPr lang="en-US" sz="2900" dirty="0" smtClean="0">
                <a:solidFill>
                  <a:schemeClr val="tx1"/>
                </a:solidFill>
              </a:rPr>
              <a:t>PCR</a:t>
            </a:r>
            <a:r>
              <a:rPr lang="sr-Cyrl-RS" sz="2900" dirty="0" smtClean="0">
                <a:solidFill>
                  <a:schemeClr val="tx1"/>
                </a:solidFill>
              </a:rPr>
              <a:t> и одређује се емпиријски.</a:t>
            </a:r>
            <a:endParaRPr lang="en-US" sz="2900" dirty="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6"/>
            <a:ext cx="7772400" cy="360040"/>
          </a:xfrm>
        </p:spPr>
        <p:txBody>
          <a:bodyPr>
            <a:normAutofit fontScale="90000"/>
          </a:bodyPr>
          <a:lstStyle/>
          <a:p>
            <a:r>
              <a:rPr lang="sr-Cyrl-RS" dirty="0" smtClean="0"/>
              <a:t>Сваки </a:t>
            </a:r>
            <a:r>
              <a:rPr lang="en-US" dirty="0" smtClean="0"/>
              <a:t>PCR</a:t>
            </a:r>
            <a:r>
              <a:rPr lang="sr-Cyrl-RS" dirty="0" smtClean="0"/>
              <a:t> циклус се састоји из три корака:</a:t>
            </a:r>
            <a:endParaRPr lang="en-US" dirty="0"/>
          </a:p>
        </p:txBody>
      </p:sp>
      <p:sp>
        <p:nvSpPr>
          <p:cNvPr id="3" name="Subtitle 2"/>
          <p:cNvSpPr>
            <a:spLocks noGrp="1"/>
          </p:cNvSpPr>
          <p:nvPr>
            <p:ph type="subTitle" idx="1"/>
          </p:nvPr>
        </p:nvSpPr>
        <p:spPr>
          <a:xfrm>
            <a:off x="179512" y="1196752"/>
            <a:ext cx="8784976" cy="4464496"/>
          </a:xfrm>
        </p:spPr>
        <p:txBody>
          <a:bodyPr>
            <a:noAutofit/>
          </a:bodyPr>
          <a:lstStyle/>
          <a:p>
            <a:pPr marL="82550" indent="-82550" algn="l"/>
            <a:r>
              <a:rPr lang="sr-Cyrl-RS" sz="2000" dirty="0" smtClean="0">
                <a:solidFill>
                  <a:schemeClr val="tx1"/>
                </a:solidFill>
              </a:rPr>
              <a:t>1.Термална денатурација ДНК, раскидање водоничних веза између два комплементарна ланца ДНК како би могло доћи до хибридизације прајмера. Изводи се инкубацијом </a:t>
            </a:r>
            <a:r>
              <a:rPr lang="en-US" sz="2000" dirty="0" smtClean="0">
                <a:solidFill>
                  <a:schemeClr val="tx1"/>
                </a:solidFill>
              </a:rPr>
              <a:t>PCR</a:t>
            </a:r>
            <a:r>
              <a:rPr lang="sr-Cyrl-RS" sz="2000" dirty="0" smtClean="0">
                <a:solidFill>
                  <a:schemeClr val="tx1"/>
                </a:solidFill>
              </a:rPr>
              <a:t> реакционе смеше на 95 </a:t>
            </a:r>
            <a:r>
              <a:rPr lang="en-US" sz="2000" dirty="0" smtClean="0">
                <a:solidFill>
                  <a:schemeClr val="tx1"/>
                </a:solidFill>
              </a:rPr>
              <a:t>C</a:t>
            </a:r>
            <a:endParaRPr lang="sr-Cyrl-RS" sz="2000" dirty="0" smtClean="0">
              <a:solidFill>
                <a:schemeClr val="tx1"/>
              </a:solidFill>
            </a:endParaRPr>
          </a:p>
          <a:p>
            <a:pPr marL="514350" indent="-514350" algn="l"/>
            <a:endParaRPr lang="en-US" sz="2000" dirty="0" smtClean="0">
              <a:solidFill>
                <a:schemeClr val="tx1"/>
              </a:solidFill>
            </a:endParaRPr>
          </a:p>
          <a:p>
            <a:pPr algn="l"/>
            <a:r>
              <a:rPr lang="en-US" sz="2000" dirty="0" smtClean="0">
                <a:solidFill>
                  <a:schemeClr val="tx1"/>
                </a:solidFill>
              </a:rPr>
              <a:t>2. </a:t>
            </a:r>
            <a:r>
              <a:rPr lang="sr-Cyrl-RS" sz="2000" dirty="0" smtClean="0">
                <a:solidFill>
                  <a:schemeClr val="tx1"/>
                </a:solidFill>
              </a:rPr>
              <a:t>Хибридизација прајмера са матрицо, успостављање водоничних веза између прајмера и комплментарне секвенце на матрици. Изводи се на температури од 42 до 65 </a:t>
            </a:r>
            <a:r>
              <a:rPr lang="sr-Latn-RS" sz="2000" dirty="0" smtClean="0">
                <a:solidFill>
                  <a:schemeClr val="tx1"/>
                </a:solidFill>
              </a:rPr>
              <a:t>C </a:t>
            </a:r>
            <a:r>
              <a:rPr lang="sr-Cyrl-RS" sz="2000" dirty="0" smtClean="0">
                <a:solidFill>
                  <a:schemeClr val="tx1"/>
                </a:solidFill>
              </a:rPr>
              <a:t>у зависности од дужине и нуклеотидне секвенце прајмера.</a:t>
            </a:r>
          </a:p>
          <a:p>
            <a:pPr algn="l"/>
            <a:endParaRPr lang="sr-Cyrl-RS" sz="2000" dirty="0" smtClean="0">
              <a:solidFill>
                <a:schemeClr val="tx1"/>
              </a:solidFill>
            </a:endParaRPr>
          </a:p>
          <a:p>
            <a:pPr algn="l"/>
            <a:r>
              <a:rPr lang="sr-Cyrl-RS" sz="2000" dirty="0" smtClean="0">
                <a:solidFill>
                  <a:schemeClr val="tx1"/>
                </a:solidFill>
              </a:rPr>
              <a:t>3. Елонгација (екстензија) прајмера, уградња нуклеотида на 3’ крајевима прајмера (синтеза ДНК) катализвана термостабилном ДНК полимеразом. Одвија се на температури од 72 </a:t>
            </a:r>
            <a:r>
              <a:rPr lang="en-US" sz="2000" dirty="0" smtClean="0">
                <a:solidFill>
                  <a:schemeClr val="tx1"/>
                </a:solidFill>
              </a:rPr>
              <a:t>C (</a:t>
            </a:r>
            <a:r>
              <a:rPr lang="sr-Cyrl-RS" sz="2000" dirty="0" smtClean="0">
                <a:solidFill>
                  <a:schemeClr val="tx1"/>
                </a:solidFill>
              </a:rPr>
              <a:t>оптимална температура за рад </a:t>
            </a:r>
            <a:r>
              <a:rPr lang="en-US" sz="2000" dirty="0" err="1" smtClean="0">
                <a:solidFill>
                  <a:schemeClr val="tx1"/>
                </a:solidFill>
              </a:rPr>
              <a:t>Taq</a:t>
            </a:r>
            <a:r>
              <a:rPr lang="en-US" sz="2000" dirty="0" smtClean="0">
                <a:solidFill>
                  <a:schemeClr val="tx1"/>
                </a:solidFill>
              </a:rPr>
              <a:t> </a:t>
            </a:r>
            <a:r>
              <a:rPr lang="sr-Cyrl-RS" sz="2000" dirty="0" smtClean="0">
                <a:solidFill>
                  <a:schemeClr val="tx1"/>
                </a:solidFill>
              </a:rPr>
              <a:t>полимеразе)</a:t>
            </a:r>
          </a:p>
          <a:p>
            <a:pPr algn="l"/>
            <a:endParaRPr lang="sr-Cyrl-RS" sz="2000" dirty="0" smtClean="0">
              <a:solidFill>
                <a:schemeClr val="tx1"/>
              </a:solidFill>
            </a:endParaRPr>
          </a:p>
          <a:p>
            <a:pPr algn="l"/>
            <a:r>
              <a:rPr lang="sr-Cyrl-RS" sz="2000" u="sng" dirty="0" smtClean="0">
                <a:solidFill>
                  <a:schemeClr val="tx1"/>
                </a:solidFill>
              </a:rPr>
              <a:t>Број умножених фрагмената у </a:t>
            </a:r>
            <a:r>
              <a:rPr lang="en-US" sz="2000" u="sng" dirty="0" smtClean="0">
                <a:solidFill>
                  <a:schemeClr val="tx1"/>
                </a:solidFill>
              </a:rPr>
              <a:t>PCR</a:t>
            </a:r>
            <a:r>
              <a:rPr lang="sr-Cyrl-RS" sz="2000" u="sng" dirty="0" smtClean="0">
                <a:solidFill>
                  <a:schemeClr val="tx1"/>
                </a:solidFill>
              </a:rPr>
              <a:t> – у експоненцијонално расте јер сваки новосинтетисани ланац у следећем циклусу служи као матрица за синтезу ДНК. За 2 сата добија се 10 – 10</a:t>
            </a:r>
            <a:r>
              <a:rPr lang="en-US" sz="2000" u="sng" dirty="0" smtClean="0">
                <a:solidFill>
                  <a:schemeClr val="tx1"/>
                </a:solidFill>
              </a:rPr>
              <a:t> 000</a:t>
            </a:r>
            <a:r>
              <a:rPr lang="sr-Cyrl-RS" sz="2000" u="sng" dirty="0" smtClean="0">
                <a:solidFill>
                  <a:schemeClr val="tx1"/>
                </a:solidFill>
              </a:rPr>
              <a:t> копија одређеног ДНК фрагмента.</a:t>
            </a:r>
            <a:endParaRPr lang="en-US" sz="2000" u="sng" dirty="0">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648071"/>
          </a:xfrm>
        </p:spPr>
        <p:txBody>
          <a:bodyPr>
            <a:normAutofit fontScale="90000"/>
          </a:bodyPr>
          <a:lstStyle/>
          <a:p>
            <a:r>
              <a:rPr lang="sr-Cyrl-RS" dirty="0" smtClean="0"/>
              <a:t>Особине које </a:t>
            </a:r>
            <a:r>
              <a:rPr lang="en-US" dirty="0" smtClean="0"/>
              <a:t>PCR </a:t>
            </a:r>
            <a:r>
              <a:rPr lang="sr-Cyrl-RS" dirty="0" smtClean="0"/>
              <a:t>методу чине незамењивом су:</a:t>
            </a:r>
            <a:endParaRPr lang="en-US" dirty="0"/>
          </a:p>
        </p:txBody>
      </p:sp>
      <p:sp>
        <p:nvSpPr>
          <p:cNvPr id="3" name="Subtitle 2"/>
          <p:cNvSpPr>
            <a:spLocks noGrp="1"/>
          </p:cNvSpPr>
          <p:nvPr>
            <p:ph type="subTitle" idx="1"/>
          </p:nvPr>
        </p:nvSpPr>
        <p:spPr>
          <a:xfrm>
            <a:off x="179512" y="1484784"/>
            <a:ext cx="8640960" cy="4896544"/>
          </a:xfrm>
        </p:spPr>
        <p:txBody>
          <a:bodyPr>
            <a:normAutofit/>
          </a:bodyPr>
          <a:lstStyle/>
          <a:p>
            <a:pPr marL="263525" indent="-263525" algn="l"/>
            <a:r>
              <a:rPr lang="sr-Cyrl-RS" sz="2000" dirty="0" smtClean="0">
                <a:solidFill>
                  <a:schemeClr val="tx1"/>
                </a:solidFill>
              </a:rPr>
              <a:t>1. Висока сензитивност, односи се на минималну количину материјала неопходног за амплификацију одређеног фрагмента. За успешну амплификацију довољна је ДНК изолована из само једне ћелије</a:t>
            </a:r>
          </a:p>
          <a:p>
            <a:pPr marL="514350" indent="-514350" algn="l"/>
            <a:endParaRPr lang="sr-Cyrl-RS" sz="2000" dirty="0" smtClean="0">
              <a:solidFill>
                <a:schemeClr val="tx1"/>
              </a:solidFill>
            </a:endParaRPr>
          </a:p>
          <a:p>
            <a:pPr marL="263525" indent="-263525" algn="l"/>
            <a:r>
              <a:rPr lang="sr-Cyrl-RS" sz="2000" dirty="0" smtClean="0">
                <a:solidFill>
                  <a:schemeClr val="tx1"/>
                </a:solidFill>
              </a:rPr>
              <a:t>2. Висока специфичност, одређена је селективном хибридизацијом прајмера са комплементарним ДНК секвенцама које ограничавају ДНК фрагмент који се амплификује</a:t>
            </a:r>
          </a:p>
          <a:p>
            <a:pPr marL="514350" indent="-514350" algn="l"/>
            <a:endParaRPr lang="sr-Cyrl-RS" sz="2000" dirty="0" smtClean="0">
              <a:solidFill>
                <a:schemeClr val="tx1"/>
              </a:solidFill>
            </a:endParaRPr>
          </a:p>
          <a:p>
            <a:pPr marL="514350" indent="-514350" algn="l"/>
            <a:r>
              <a:rPr lang="sr-Cyrl-RS" sz="2000" dirty="0" smtClean="0">
                <a:solidFill>
                  <a:schemeClr val="tx1"/>
                </a:solidFill>
              </a:rPr>
              <a:t>3. Једноставност, брзина, ниска цена</a:t>
            </a:r>
            <a:endParaRPr lang="en-US" sz="2000"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792087"/>
          </a:xfrm>
        </p:spPr>
        <p:txBody>
          <a:bodyPr/>
          <a:lstStyle/>
          <a:p>
            <a:r>
              <a:rPr lang="sr-Cyrl-RS" dirty="0" smtClean="0"/>
              <a:t>Идентификација </a:t>
            </a:r>
            <a:r>
              <a:rPr lang="en-US" dirty="0" smtClean="0"/>
              <a:t>PCR</a:t>
            </a:r>
            <a:r>
              <a:rPr lang="sr-Cyrl-RS" dirty="0" smtClean="0"/>
              <a:t> продукта</a:t>
            </a:r>
            <a:endParaRPr lang="en-US" dirty="0"/>
          </a:p>
        </p:txBody>
      </p:sp>
      <p:sp>
        <p:nvSpPr>
          <p:cNvPr id="3" name="Subtitle 2"/>
          <p:cNvSpPr>
            <a:spLocks noGrp="1"/>
          </p:cNvSpPr>
          <p:nvPr>
            <p:ph type="subTitle" idx="1"/>
          </p:nvPr>
        </p:nvSpPr>
        <p:spPr>
          <a:xfrm>
            <a:off x="251520" y="1412776"/>
            <a:ext cx="8712968" cy="5256584"/>
          </a:xfrm>
        </p:spPr>
        <p:txBody>
          <a:bodyPr>
            <a:normAutofit/>
          </a:bodyPr>
          <a:lstStyle/>
          <a:p>
            <a:pPr algn="l"/>
            <a:r>
              <a:rPr lang="ru-RU" sz="2000" dirty="0" smtClean="0">
                <a:solidFill>
                  <a:schemeClr val="tx1"/>
                </a:solidFill>
              </a:rPr>
              <a:t>После ПЦР реакције вр{и се идентификација</a:t>
            </a:r>
            <a:r>
              <a:rPr lang="en-US" sz="2000" dirty="0" smtClean="0">
                <a:solidFill>
                  <a:schemeClr val="tx1"/>
                </a:solidFill>
              </a:rPr>
              <a:t> </a:t>
            </a:r>
            <a:r>
              <a:rPr lang="ru-RU" sz="2000" dirty="0" smtClean="0">
                <a:solidFill>
                  <a:schemeClr val="tx1"/>
                </a:solidFill>
              </a:rPr>
              <a:t>амплификованог продукта процесом електофорезе на</a:t>
            </a:r>
            <a:r>
              <a:rPr lang="en-US" sz="2000" dirty="0" smtClean="0">
                <a:solidFill>
                  <a:schemeClr val="tx1"/>
                </a:solidFill>
              </a:rPr>
              <a:t> </a:t>
            </a:r>
            <a:r>
              <a:rPr lang="ru-RU" sz="2000" dirty="0" smtClean="0">
                <a:solidFill>
                  <a:schemeClr val="tx1"/>
                </a:solidFill>
              </a:rPr>
              <a:t>гелу.</a:t>
            </a:r>
            <a:endParaRPr lang="en-US" sz="2000" dirty="0" smtClean="0">
              <a:solidFill>
                <a:schemeClr val="tx1"/>
              </a:solidFill>
            </a:endParaRPr>
          </a:p>
          <a:p>
            <a:pPr algn="l"/>
            <a:endParaRPr lang="ru-RU" sz="2000" dirty="0" smtClean="0">
              <a:solidFill>
                <a:schemeClr val="tx1"/>
              </a:solidFill>
            </a:endParaRPr>
          </a:p>
          <a:p>
            <a:pPr algn="l"/>
            <a:r>
              <a:rPr lang="ru-RU" sz="2000" dirty="0" smtClean="0">
                <a:solidFill>
                  <a:schemeClr val="tx1"/>
                </a:solidFill>
              </a:rPr>
              <a:t>Електрофореза на агарозном гелу је хоризонтална</a:t>
            </a:r>
            <a:r>
              <a:rPr lang="en-US" sz="2000" dirty="0" smtClean="0">
                <a:solidFill>
                  <a:schemeClr val="tx1"/>
                </a:solidFill>
              </a:rPr>
              <a:t> </a:t>
            </a:r>
            <a:r>
              <a:rPr lang="ru-RU" sz="2000" dirty="0" smtClean="0">
                <a:solidFill>
                  <a:schemeClr val="tx1"/>
                </a:solidFill>
              </a:rPr>
              <a:t>електрофореза која се вр</a:t>
            </a:r>
            <a:r>
              <a:rPr lang="sr-Cyrl-RS" sz="2000" dirty="0" smtClean="0">
                <a:solidFill>
                  <a:schemeClr val="tx1"/>
                </a:solidFill>
              </a:rPr>
              <a:t>ш</a:t>
            </a:r>
            <a:r>
              <a:rPr lang="ru-RU" sz="2000" dirty="0" smtClean="0">
                <a:solidFill>
                  <a:schemeClr val="tx1"/>
                </a:solidFill>
              </a:rPr>
              <a:t>и на агарози - полисахариду, чија је основна јединица дисахарид - агаробиоза. Агароза после растварања, кувања и лаганог хлађења формира густу мрежу са порама које варирају од 100 до 300 </a:t>
            </a:r>
            <a:r>
              <a:rPr lang="en-US" sz="2000" dirty="0" smtClean="0">
                <a:solidFill>
                  <a:schemeClr val="tx1"/>
                </a:solidFill>
              </a:rPr>
              <a:t>nm</a:t>
            </a:r>
            <a:r>
              <a:rPr lang="ru-RU" sz="2000" dirty="0" smtClean="0">
                <a:solidFill>
                  <a:schemeClr val="tx1"/>
                </a:solidFill>
              </a:rPr>
              <a:t>, зависно од концентрације раствора агарозе.</a:t>
            </a:r>
          </a:p>
          <a:p>
            <a:pPr algn="l"/>
            <a:endParaRPr lang="ru-RU" sz="2000" dirty="0" smtClean="0">
              <a:solidFill>
                <a:schemeClr val="tx1"/>
              </a:solidFill>
            </a:endParaRPr>
          </a:p>
          <a:p>
            <a:pPr algn="l"/>
            <a:r>
              <a:rPr lang="ru-RU" sz="2000" dirty="0" smtClean="0">
                <a:solidFill>
                  <a:schemeClr val="tx1"/>
                </a:solidFill>
              </a:rPr>
              <a:t>Електрофореза на полиамидакрилном гелу је вертикална електрофореза. Полиамидакрилни гел (ПАГЕ) је базиран на ко - полимеризацији акриламида и бис - акриламида. ПАГЕ је једна од најбољих метода која се користи за раздвајање и визуелизацију нуклеинских киселина. Предности ПАГЕ-а у односу на агарозни гел су већа резолуција (могуће је раздвојити молекуле ДНК чија је разлика у дужини само неколико базних парова), висока чистоћа узорка и већа брзина извођења.</a:t>
            </a:r>
            <a:endParaRPr lang="en-US" sz="2000" dirty="0">
              <a:solidFill>
                <a:schemeClr val="tx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764703"/>
          </a:xfrm>
        </p:spPr>
        <p:txBody>
          <a:bodyPr/>
          <a:lstStyle/>
          <a:p>
            <a:r>
              <a:rPr lang="sr-Cyrl-RS" dirty="0" smtClean="0"/>
              <a:t>Идентификација </a:t>
            </a:r>
            <a:r>
              <a:rPr lang="en-US" dirty="0" smtClean="0"/>
              <a:t>PCR</a:t>
            </a:r>
            <a:r>
              <a:rPr lang="sr-Cyrl-RS" dirty="0" smtClean="0"/>
              <a:t> продукта</a:t>
            </a:r>
            <a:endParaRPr lang="en-US" dirty="0"/>
          </a:p>
        </p:txBody>
      </p:sp>
      <p:sp>
        <p:nvSpPr>
          <p:cNvPr id="3" name="Subtitle 2"/>
          <p:cNvSpPr>
            <a:spLocks noGrp="1"/>
          </p:cNvSpPr>
          <p:nvPr>
            <p:ph type="subTitle" idx="1"/>
          </p:nvPr>
        </p:nvSpPr>
        <p:spPr>
          <a:xfrm>
            <a:off x="251520" y="1124744"/>
            <a:ext cx="8712968" cy="5544616"/>
          </a:xfrm>
        </p:spPr>
        <p:txBody>
          <a:bodyPr>
            <a:normAutofit fontScale="62500" lnSpcReduction="20000"/>
          </a:bodyPr>
          <a:lstStyle/>
          <a:p>
            <a:pPr algn="l"/>
            <a:r>
              <a:rPr lang="sr-Cyrl-RS" dirty="0" smtClean="0">
                <a:solidFill>
                  <a:schemeClr val="tx1"/>
                </a:solidFill>
              </a:rPr>
              <a:t>Приликом припреме гела одређује се његова</a:t>
            </a:r>
            <a:r>
              <a:rPr lang="en-US" dirty="0" smtClean="0">
                <a:solidFill>
                  <a:schemeClr val="tx1"/>
                </a:solidFill>
              </a:rPr>
              <a:t> </a:t>
            </a:r>
            <a:r>
              <a:rPr lang="sr-Cyrl-RS" dirty="0" smtClean="0">
                <a:solidFill>
                  <a:schemeClr val="tx1"/>
                </a:solidFill>
              </a:rPr>
              <a:t>густина, односно величина пора (бунарића), од чије величине зависи раздвајање молекула ДНК различитих</a:t>
            </a:r>
            <a:r>
              <a:rPr lang="en-US" dirty="0" smtClean="0">
                <a:solidFill>
                  <a:schemeClr val="tx1"/>
                </a:solidFill>
              </a:rPr>
              <a:t> </a:t>
            </a:r>
            <a:r>
              <a:rPr lang="sr-Cyrl-RS" dirty="0" smtClean="0">
                <a:solidFill>
                  <a:schemeClr val="tx1"/>
                </a:solidFill>
              </a:rPr>
              <a:t>дужина. Гушћи гел боље раздваја блиске фрагменте ДНК</a:t>
            </a:r>
            <a:r>
              <a:rPr lang="en-US" dirty="0" smtClean="0">
                <a:solidFill>
                  <a:schemeClr val="tx1"/>
                </a:solidFill>
              </a:rPr>
              <a:t> </a:t>
            </a:r>
            <a:r>
              <a:rPr lang="sr-Cyrl-RS" dirty="0" smtClean="0">
                <a:solidFill>
                  <a:schemeClr val="tx1"/>
                </a:solidFill>
              </a:rPr>
              <a:t>мале дужине, док ређи гел служи за раздвајање великих</a:t>
            </a:r>
            <a:r>
              <a:rPr lang="en-US" dirty="0" smtClean="0">
                <a:solidFill>
                  <a:schemeClr val="tx1"/>
                </a:solidFill>
              </a:rPr>
              <a:t> </a:t>
            </a:r>
            <a:r>
              <a:rPr lang="sr-Cyrl-RS" dirty="0" smtClean="0">
                <a:solidFill>
                  <a:schemeClr val="tx1"/>
                </a:solidFill>
              </a:rPr>
              <a:t>фрагмената.</a:t>
            </a:r>
          </a:p>
          <a:p>
            <a:pPr algn="l"/>
            <a:endParaRPr lang="sr-Cyrl-RS" dirty="0" smtClean="0">
              <a:solidFill>
                <a:schemeClr val="tx1"/>
              </a:solidFill>
            </a:endParaRPr>
          </a:p>
          <a:p>
            <a:pPr algn="l"/>
            <a:r>
              <a:rPr lang="sr-Cyrl-RS" dirty="0" smtClean="0">
                <a:solidFill>
                  <a:schemeClr val="tx1"/>
                </a:solidFill>
              </a:rPr>
              <a:t> Припремљени гел потапа се у кадицу за</a:t>
            </a:r>
            <a:r>
              <a:rPr lang="en-US" dirty="0" smtClean="0">
                <a:solidFill>
                  <a:schemeClr val="tx1"/>
                </a:solidFill>
              </a:rPr>
              <a:t> </a:t>
            </a:r>
            <a:r>
              <a:rPr lang="sr-Cyrl-RS" dirty="0" smtClean="0">
                <a:solidFill>
                  <a:schemeClr val="tx1"/>
                </a:solidFill>
              </a:rPr>
              <a:t>електрофорезу у којој се налази одговарајући пуфер</a:t>
            </a:r>
            <a:r>
              <a:rPr lang="en-US" dirty="0" smtClean="0">
                <a:solidFill>
                  <a:schemeClr val="tx1"/>
                </a:solidFill>
              </a:rPr>
              <a:t> </a:t>
            </a:r>
            <a:r>
              <a:rPr lang="sr-Cyrl-RS" dirty="0" smtClean="0">
                <a:solidFill>
                  <a:schemeClr val="tx1"/>
                </a:solidFill>
              </a:rPr>
              <a:t>(проводник). Узорци који се анализирају прво се</a:t>
            </a:r>
            <a:r>
              <a:rPr lang="en-US" dirty="0" smtClean="0">
                <a:solidFill>
                  <a:schemeClr val="tx1"/>
                </a:solidFill>
              </a:rPr>
              <a:t> </a:t>
            </a:r>
            <a:r>
              <a:rPr lang="sr-Cyrl-RS" dirty="0" smtClean="0">
                <a:solidFill>
                  <a:schemeClr val="tx1"/>
                </a:solidFill>
              </a:rPr>
              <a:t>помешају са пуфером за наливање узорака (енгл. </a:t>
            </a:r>
            <a:r>
              <a:rPr lang="en-US" dirty="0" smtClean="0">
                <a:solidFill>
                  <a:schemeClr val="tx1"/>
                </a:solidFill>
              </a:rPr>
              <a:t>loading buffer</a:t>
            </a:r>
            <a:r>
              <a:rPr lang="sr-Cyrl-RS" dirty="0" smtClean="0">
                <a:solidFill>
                  <a:schemeClr val="tx1"/>
                </a:solidFill>
              </a:rPr>
              <a:t>), који повећава густину узорка (чиме је омогућено да ДНК падне на дно бунарића), боје узорак и омогућавају праћење електрофорезе.</a:t>
            </a:r>
          </a:p>
          <a:p>
            <a:pPr algn="l"/>
            <a:r>
              <a:rPr lang="sr-Cyrl-RS" dirty="0" smtClean="0">
                <a:solidFill>
                  <a:schemeClr val="tx1"/>
                </a:solidFill>
              </a:rPr>
              <a:t> После тога узорци се сипају у бунариће на гелу (1 бунарић = 1 узорак) и укључује се струја одговарајућег константног интензитета. Поред узорака, наливају се и позитивна и негативна контрола и тзв. ДНК маркери у посебне бунариће. ДНК маркери (лењири) су исечене секвенце ДНК познатих дужина (броја базних парова).</a:t>
            </a:r>
          </a:p>
          <a:p>
            <a:pPr algn="l"/>
            <a:endParaRPr lang="sr-Cyrl-RS" dirty="0" smtClean="0">
              <a:solidFill>
                <a:schemeClr val="tx1"/>
              </a:solidFill>
            </a:endParaRPr>
          </a:p>
          <a:p>
            <a:pPr algn="l"/>
            <a:r>
              <a:rPr lang="sr-Cyrl-RS" dirty="0" smtClean="0">
                <a:solidFill>
                  <a:schemeClr val="tx1"/>
                </a:solidFill>
              </a:rPr>
              <a:t>Поређењем брзине кретања молекула ДНК који испитујемо са брзином кретања ДНК познатих дужина, електрофорезом процењујемо величину ДНК циљне секвенце која је предмет идентификације. На основу  тога се може рећи да ли је циљна секвенца присутна или не у испитиваном узорку.</a:t>
            </a:r>
            <a:endParaRPr lang="en-US" dirty="0">
              <a:solidFill>
                <a:schemeClr val="tx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576063"/>
          </a:xfrm>
        </p:spPr>
        <p:txBody>
          <a:bodyPr>
            <a:normAutofit fontScale="90000"/>
          </a:bodyPr>
          <a:lstStyle/>
          <a:p>
            <a:r>
              <a:rPr lang="sr-Cyrl-RS" dirty="0" smtClean="0"/>
              <a:t>Идентификација </a:t>
            </a:r>
            <a:r>
              <a:rPr lang="en-US" dirty="0" smtClean="0"/>
              <a:t>PCR</a:t>
            </a:r>
            <a:r>
              <a:rPr lang="sr-Cyrl-RS" dirty="0" smtClean="0"/>
              <a:t> продукта</a:t>
            </a:r>
            <a:endParaRPr lang="en-US" dirty="0"/>
          </a:p>
        </p:txBody>
      </p:sp>
      <p:sp>
        <p:nvSpPr>
          <p:cNvPr id="3" name="Subtitle 2"/>
          <p:cNvSpPr>
            <a:spLocks noGrp="1"/>
          </p:cNvSpPr>
          <p:nvPr>
            <p:ph type="subTitle" idx="1"/>
          </p:nvPr>
        </p:nvSpPr>
        <p:spPr>
          <a:xfrm>
            <a:off x="179512" y="1124744"/>
            <a:ext cx="8568952" cy="5544616"/>
          </a:xfrm>
        </p:spPr>
        <p:txBody>
          <a:bodyPr>
            <a:normAutofit/>
          </a:bodyPr>
          <a:lstStyle/>
          <a:p>
            <a:pPr algn="l"/>
            <a:r>
              <a:rPr lang="sr-Cyrl-RS" sz="2000" dirty="0" smtClean="0">
                <a:solidFill>
                  <a:schemeClr val="tx1"/>
                </a:solidFill>
              </a:rPr>
              <a:t>По завршетку електрофорезе врши се визуелизација раздвојених фрагмената ДНК бојењем гела етидијум -</a:t>
            </a:r>
            <a:r>
              <a:rPr lang="en-US" sz="2000" dirty="0" smtClean="0">
                <a:solidFill>
                  <a:schemeClr val="tx1"/>
                </a:solidFill>
              </a:rPr>
              <a:t> </a:t>
            </a:r>
            <a:r>
              <a:rPr lang="sr-Cyrl-RS" sz="2000" dirty="0" smtClean="0">
                <a:solidFill>
                  <a:schemeClr val="tx1"/>
                </a:solidFill>
              </a:rPr>
              <a:t>бромидом или сребро - нитратом. Етидијум - бромид је</a:t>
            </a:r>
            <a:r>
              <a:rPr lang="en-US" sz="2000" dirty="0" smtClean="0">
                <a:solidFill>
                  <a:schemeClr val="tx1"/>
                </a:solidFill>
              </a:rPr>
              <a:t> </a:t>
            </a:r>
            <a:r>
              <a:rPr lang="sr-Cyrl-RS" sz="2000" dirty="0" smtClean="0">
                <a:solidFill>
                  <a:schemeClr val="tx1"/>
                </a:solidFill>
              </a:rPr>
              <a:t>канцерогена супстанца која се интеркалира између</a:t>
            </a:r>
          </a:p>
          <a:p>
            <a:pPr algn="l"/>
            <a:r>
              <a:rPr lang="sr-Cyrl-RS" sz="2000" dirty="0" smtClean="0">
                <a:solidFill>
                  <a:schemeClr val="tx1"/>
                </a:solidFill>
              </a:rPr>
              <a:t>ланаца ДНК молекула и која флуоресцира када се стави</a:t>
            </a:r>
            <a:r>
              <a:rPr lang="en-US" sz="2000" dirty="0" smtClean="0">
                <a:solidFill>
                  <a:schemeClr val="tx1"/>
                </a:solidFill>
              </a:rPr>
              <a:t> </a:t>
            </a:r>
            <a:r>
              <a:rPr lang="sr-Cyrl-RS" sz="2000" dirty="0" smtClean="0">
                <a:solidFill>
                  <a:schemeClr val="tx1"/>
                </a:solidFill>
              </a:rPr>
              <a:t>под УВ светло. </a:t>
            </a:r>
            <a:endParaRPr lang="en-US" sz="2000" dirty="0" smtClean="0">
              <a:solidFill>
                <a:schemeClr val="tx1"/>
              </a:solidFill>
            </a:endParaRPr>
          </a:p>
          <a:p>
            <a:pPr algn="l"/>
            <a:endParaRPr lang="en-US" sz="2000" dirty="0" smtClean="0">
              <a:solidFill>
                <a:schemeClr val="tx1"/>
              </a:solidFill>
            </a:endParaRPr>
          </a:p>
          <a:p>
            <a:pPr algn="l"/>
            <a:r>
              <a:rPr lang="sr-Cyrl-RS" sz="2000" dirty="0" smtClean="0">
                <a:solidFill>
                  <a:schemeClr val="tx1"/>
                </a:solidFill>
              </a:rPr>
              <a:t>Етидијум - бромидни гел је најчешће</a:t>
            </a:r>
            <a:r>
              <a:rPr lang="en-US" sz="2000" dirty="0" smtClean="0">
                <a:solidFill>
                  <a:schemeClr val="tx1"/>
                </a:solidFill>
              </a:rPr>
              <a:t> </a:t>
            </a:r>
            <a:r>
              <a:rPr lang="sr-Cyrl-RS" sz="2000" dirty="0" smtClean="0">
                <a:solidFill>
                  <a:schemeClr val="tx1"/>
                </a:solidFill>
              </a:rPr>
              <a:t>употребљаван, али није трајан јер боја брзо избледи, тако</a:t>
            </a:r>
            <a:r>
              <a:rPr lang="en-US" sz="2000" dirty="0" smtClean="0">
                <a:solidFill>
                  <a:schemeClr val="tx1"/>
                </a:solidFill>
              </a:rPr>
              <a:t> </a:t>
            </a:r>
            <a:r>
              <a:rPr lang="sr-Cyrl-RS" sz="2000" dirty="0" smtClean="0">
                <a:solidFill>
                  <a:schemeClr val="tx1"/>
                </a:solidFill>
              </a:rPr>
              <a:t>да се могу чувати само 1-2 дана.</a:t>
            </a:r>
          </a:p>
          <a:p>
            <a:pPr algn="l"/>
            <a:r>
              <a:rPr lang="sr-Cyrl-RS" sz="2000" dirty="0" smtClean="0">
                <a:solidFill>
                  <a:schemeClr val="tx1"/>
                </a:solidFill>
              </a:rPr>
              <a:t> За трајно чување гела користи се бојење сребро - нитратом, где се фрагменти ДНК визуелизују као тамне траке голим</a:t>
            </a:r>
            <a:r>
              <a:rPr lang="en-US" sz="2000" dirty="0" smtClean="0">
                <a:solidFill>
                  <a:schemeClr val="tx1"/>
                </a:solidFill>
              </a:rPr>
              <a:t> </a:t>
            </a:r>
            <a:r>
              <a:rPr lang="sr-Cyrl-RS" sz="2000" dirty="0" smtClean="0">
                <a:solidFill>
                  <a:schemeClr val="tx1"/>
                </a:solidFill>
              </a:rPr>
              <a:t>оком на гелу.</a:t>
            </a:r>
          </a:p>
          <a:p>
            <a:pPr algn="l"/>
            <a:r>
              <a:rPr lang="sr-Cyrl-RS" sz="2000" dirty="0" smtClean="0">
                <a:solidFill>
                  <a:schemeClr val="tx1"/>
                </a:solidFill>
              </a:rPr>
              <a:t> Овако обојени гел чува се умотан у фолије, заштићени од исушивања у фрижидерима на +4 </a:t>
            </a:r>
            <a:r>
              <a:rPr lang="en-US" sz="2000" dirty="0" smtClean="0">
                <a:solidFill>
                  <a:schemeClr val="tx1"/>
                </a:solidFill>
              </a:rPr>
              <a:t>C</a:t>
            </a:r>
            <a:r>
              <a:rPr lang="sr-Cyrl-RS" sz="2000" dirty="0" smtClean="0">
                <a:solidFill>
                  <a:schemeClr val="tx1"/>
                </a:solidFill>
              </a:rPr>
              <a:t>.</a:t>
            </a:r>
            <a:endParaRPr lang="en-US" sz="2000" dirty="0">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648071"/>
          </a:xfrm>
        </p:spPr>
        <p:txBody>
          <a:bodyPr>
            <a:normAutofit fontScale="90000"/>
          </a:bodyPr>
          <a:lstStyle/>
          <a:p>
            <a:r>
              <a:rPr lang="sr-Cyrl-RS" dirty="0" smtClean="0"/>
              <a:t>Врсте </a:t>
            </a:r>
            <a:r>
              <a:rPr lang="en-US" dirty="0" smtClean="0"/>
              <a:t>PCR</a:t>
            </a:r>
            <a:r>
              <a:rPr lang="sr-Cyrl-RS" dirty="0" smtClean="0"/>
              <a:t> методе</a:t>
            </a:r>
            <a:endParaRPr lang="en-US" dirty="0"/>
          </a:p>
        </p:txBody>
      </p:sp>
      <p:sp>
        <p:nvSpPr>
          <p:cNvPr id="3" name="Subtitle 2"/>
          <p:cNvSpPr>
            <a:spLocks noGrp="1"/>
          </p:cNvSpPr>
          <p:nvPr>
            <p:ph type="subTitle" idx="1"/>
          </p:nvPr>
        </p:nvSpPr>
        <p:spPr>
          <a:xfrm>
            <a:off x="251520" y="1052736"/>
            <a:ext cx="8496944" cy="5328592"/>
          </a:xfrm>
        </p:spPr>
        <p:txBody>
          <a:bodyPr>
            <a:normAutofit fontScale="55000" lnSpcReduction="20000"/>
          </a:bodyPr>
          <a:lstStyle/>
          <a:p>
            <a:pPr algn="l"/>
            <a:r>
              <a:rPr lang="en-US" dirty="0" smtClean="0">
                <a:solidFill>
                  <a:schemeClr val="tx1"/>
                </a:solidFill>
              </a:rPr>
              <a:t>PCR</a:t>
            </a:r>
            <a:r>
              <a:rPr lang="sr-Cyrl-RS" dirty="0" smtClean="0">
                <a:solidFill>
                  <a:schemeClr val="tx1"/>
                </a:solidFill>
              </a:rPr>
              <a:t> може бити квалитативан и квантитативан.</a:t>
            </a:r>
          </a:p>
          <a:p>
            <a:pPr algn="l"/>
            <a:endParaRPr lang="sr-Cyrl-RS" dirty="0" smtClean="0">
              <a:solidFill>
                <a:schemeClr val="tx1"/>
              </a:solidFill>
            </a:endParaRPr>
          </a:p>
          <a:p>
            <a:pPr algn="l"/>
            <a:r>
              <a:rPr lang="sr-Cyrl-RS" b="1" dirty="0" smtClean="0">
                <a:solidFill>
                  <a:schemeClr val="tx1"/>
                </a:solidFill>
              </a:rPr>
              <a:t>Квалитативни </a:t>
            </a:r>
            <a:r>
              <a:rPr lang="en-US" dirty="0" smtClean="0">
                <a:solidFill>
                  <a:schemeClr val="tx1"/>
                </a:solidFill>
              </a:rPr>
              <a:t>PCR</a:t>
            </a:r>
            <a:r>
              <a:rPr lang="sr-Cyrl-RS" dirty="0" smtClean="0">
                <a:solidFill>
                  <a:schemeClr val="tx1"/>
                </a:solidFill>
              </a:rPr>
              <a:t> може бити стандардни, </a:t>
            </a:r>
            <a:r>
              <a:rPr lang="en-US" dirty="0" smtClean="0">
                <a:solidFill>
                  <a:schemeClr val="tx1"/>
                </a:solidFill>
              </a:rPr>
              <a:t>RT</a:t>
            </a:r>
            <a:r>
              <a:rPr lang="sr-Cyrl-RS" dirty="0" smtClean="0">
                <a:solidFill>
                  <a:schemeClr val="tx1"/>
                </a:solidFill>
              </a:rPr>
              <a:t> - </a:t>
            </a:r>
            <a:r>
              <a:rPr lang="en-US" dirty="0" smtClean="0">
                <a:solidFill>
                  <a:schemeClr val="tx1"/>
                </a:solidFill>
              </a:rPr>
              <a:t>PCR</a:t>
            </a:r>
            <a:r>
              <a:rPr lang="sr-Cyrl-RS" dirty="0" smtClean="0">
                <a:solidFill>
                  <a:schemeClr val="tx1"/>
                </a:solidFill>
              </a:rPr>
              <a:t>, ин ситу </a:t>
            </a:r>
            <a:r>
              <a:rPr lang="en-US" dirty="0" smtClean="0">
                <a:solidFill>
                  <a:schemeClr val="tx1"/>
                </a:solidFill>
              </a:rPr>
              <a:t>PCR</a:t>
            </a:r>
            <a:r>
              <a:rPr lang="sr-Cyrl-RS" dirty="0" smtClean="0">
                <a:solidFill>
                  <a:schemeClr val="tx1"/>
                </a:solidFill>
              </a:rPr>
              <a:t>. </a:t>
            </a:r>
            <a:endParaRPr lang="en-US" dirty="0" smtClean="0">
              <a:solidFill>
                <a:schemeClr val="tx1"/>
              </a:solidFill>
            </a:endParaRPr>
          </a:p>
          <a:p>
            <a:pPr algn="l"/>
            <a:r>
              <a:rPr lang="sr-Cyrl-RS" b="1" dirty="0" smtClean="0">
                <a:solidFill>
                  <a:schemeClr val="tx1"/>
                </a:solidFill>
              </a:rPr>
              <a:t>Квантитативни</a:t>
            </a:r>
            <a:r>
              <a:rPr lang="sr-Cyrl-RS" dirty="0" smtClean="0">
                <a:solidFill>
                  <a:schemeClr val="tx1"/>
                </a:solidFill>
              </a:rPr>
              <a:t> </a:t>
            </a:r>
            <a:r>
              <a:rPr lang="en-US" dirty="0" smtClean="0">
                <a:solidFill>
                  <a:schemeClr val="tx1"/>
                </a:solidFill>
              </a:rPr>
              <a:t>PCR</a:t>
            </a:r>
            <a:r>
              <a:rPr lang="sr-Cyrl-RS" dirty="0" smtClean="0">
                <a:solidFill>
                  <a:schemeClr val="tx1"/>
                </a:solidFill>
              </a:rPr>
              <a:t> је </a:t>
            </a:r>
            <a:r>
              <a:rPr lang="en-US" dirty="0" smtClean="0">
                <a:solidFill>
                  <a:schemeClr val="tx1"/>
                </a:solidFill>
              </a:rPr>
              <a:t>Real Time</a:t>
            </a:r>
            <a:r>
              <a:rPr lang="sr-Cyrl-RS" dirty="0" smtClean="0">
                <a:solidFill>
                  <a:schemeClr val="tx1"/>
                </a:solidFill>
              </a:rPr>
              <a:t> </a:t>
            </a:r>
            <a:r>
              <a:rPr lang="en-US" dirty="0" smtClean="0">
                <a:solidFill>
                  <a:schemeClr val="tx1"/>
                </a:solidFill>
              </a:rPr>
              <a:t>PCR</a:t>
            </a:r>
            <a:r>
              <a:rPr lang="sr-Cyrl-RS" dirty="0" smtClean="0">
                <a:solidFill>
                  <a:schemeClr val="tx1"/>
                </a:solidFill>
              </a:rPr>
              <a:t>(у реалном времену), који може бити такође стандардни и </a:t>
            </a:r>
            <a:r>
              <a:rPr lang="en-US" dirty="0" smtClean="0">
                <a:solidFill>
                  <a:schemeClr val="tx1"/>
                </a:solidFill>
              </a:rPr>
              <a:t>RT</a:t>
            </a:r>
            <a:r>
              <a:rPr lang="sr-Cyrl-RS" dirty="0" smtClean="0">
                <a:solidFill>
                  <a:schemeClr val="tx1"/>
                </a:solidFill>
              </a:rPr>
              <a:t> - </a:t>
            </a:r>
            <a:r>
              <a:rPr lang="en-US" dirty="0" smtClean="0">
                <a:solidFill>
                  <a:schemeClr val="tx1"/>
                </a:solidFill>
              </a:rPr>
              <a:t>PCR</a:t>
            </a:r>
            <a:r>
              <a:rPr lang="sr-Cyrl-RS" dirty="0" smtClean="0">
                <a:solidFill>
                  <a:schemeClr val="tx1"/>
                </a:solidFill>
              </a:rPr>
              <a:t>.</a:t>
            </a:r>
            <a:endParaRPr lang="en-US" dirty="0" smtClean="0">
              <a:solidFill>
                <a:schemeClr val="tx1"/>
              </a:solidFill>
            </a:endParaRPr>
          </a:p>
          <a:p>
            <a:pPr algn="l"/>
            <a:endParaRPr lang="sr-Cyrl-RS" dirty="0" smtClean="0">
              <a:solidFill>
                <a:schemeClr val="tx1"/>
              </a:solidFill>
            </a:endParaRPr>
          </a:p>
          <a:p>
            <a:pPr algn="l"/>
            <a:r>
              <a:rPr lang="sr-Cyrl-RS" u="sng" dirty="0" smtClean="0">
                <a:solidFill>
                  <a:schemeClr val="tx1"/>
                </a:solidFill>
              </a:rPr>
              <a:t>Стандардни </a:t>
            </a:r>
            <a:r>
              <a:rPr lang="en-US" u="sng" dirty="0" smtClean="0">
                <a:solidFill>
                  <a:schemeClr val="tx1"/>
                </a:solidFill>
              </a:rPr>
              <a:t>PCR</a:t>
            </a:r>
            <a:r>
              <a:rPr lang="sr-Cyrl-RS" u="sng" dirty="0" smtClean="0">
                <a:solidFill>
                  <a:schemeClr val="tx1"/>
                </a:solidFill>
              </a:rPr>
              <a:t> </a:t>
            </a:r>
            <a:r>
              <a:rPr lang="sr-Cyrl-RS" dirty="0" smtClean="0">
                <a:solidFill>
                  <a:schemeClr val="tx1"/>
                </a:solidFill>
              </a:rPr>
              <a:t>ради се уз коришћење једног пара</a:t>
            </a:r>
            <a:r>
              <a:rPr lang="en-US" dirty="0" smtClean="0">
                <a:solidFill>
                  <a:schemeClr val="tx1"/>
                </a:solidFill>
              </a:rPr>
              <a:t> </a:t>
            </a:r>
            <a:r>
              <a:rPr lang="sr-Cyrl-RS" dirty="0" smtClean="0">
                <a:solidFill>
                  <a:schemeClr val="tx1"/>
                </a:solidFill>
              </a:rPr>
              <a:t>прајмера који омогућава амплификацију циљне секвенце и служи само за детекцију њеног присуства или одсуства. Варијанте су мултиплекс </a:t>
            </a:r>
            <a:r>
              <a:rPr lang="en-US" dirty="0" smtClean="0">
                <a:solidFill>
                  <a:schemeClr val="tx1"/>
                </a:solidFill>
              </a:rPr>
              <a:t>PCR</a:t>
            </a:r>
            <a:r>
              <a:rPr lang="sr-Cyrl-RS" dirty="0" smtClean="0">
                <a:solidFill>
                  <a:schemeClr val="tx1"/>
                </a:solidFill>
              </a:rPr>
              <a:t> и умрежени (</a:t>
            </a:r>
            <a:r>
              <a:rPr lang="en-US" dirty="0" smtClean="0">
                <a:solidFill>
                  <a:schemeClr val="tx1"/>
                </a:solidFill>
              </a:rPr>
              <a:t>nested</a:t>
            </a:r>
            <a:r>
              <a:rPr lang="sr-Cyrl-RS" dirty="0" smtClean="0">
                <a:solidFill>
                  <a:schemeClr val="tx1"/>
                </a:solidFill>
              </a:rPr>
              <a:t>) </a:t>
            </a:r>
            <a:r>
              <a:rPr lang="en-US" dirty="0" smtClean="0">
                <a:solidFill>
                  <a:schemeClr val="tx1"/>
                </a:solidFill>
              </a:rPr>
              <a:t>PCR</a:t>
            </a:r>
            <a:r>
              <a:rPr lang="sr-Cyrl-RS" dirty="0" smtClean="0">
                <a:solidFill>
                  <a:schemeClr val="tx1"/>
                </a:solidFill>
              </a:rPr>
              <a:t>.</a:t>
            </a:r>
          </a:p>
          <a:p>
            <a:pPr algn="l"/>
            <a:endParaRPr lang="sr-Cyrl-RS" dirty="0" smtClean="0">
              <a:solidFill>
                <a:schemeClr val="tx1"/>
              </a:solidFill>
            </a:endParaRPr>
          </a:p>
          <a:p>
            <a:pPr algn="l"/>
            <a:r>
              <a:rPr lang="sr-Cyrl-RS" u="sng" dirty="0" smtClean="0">
                <a:solidFill>
                  <a:schemeClr val="tx1"/>
                </a:solidFill>
              </a:rPr>
              <a:t>Мултиплекс </a:t>
            </a:r>
            <a:r>
              <a:rPr lang="en-US" u="sng" dirty="0" smtClean="0">
                <a:solidFill>
                  <a:schemeClr val="tx1"/>
                </a:solidFill>
              </a:rPr>
              <a:t>PCR</a:t>
            </a:r>
            <a:r>
              <a:rPr lang="sr-Cyrl-RS" u="sng" dirty="0" smtClean="0">
                <a:solidFill>
                  <a:schemeClr val="tx1"/>
                </a:solidFill>
              </a:rPr>
              <a:t> </a:t>
            </a:r>
            <a:r>
              <a:rPr lang="sr-Cyrl-RS" dirty="0" smtClean="0">
                <a:solidFill>
                  <a:schemeClr val="tx1"/>
                </a:solidFill>
              </a:rPr>
              <a:t>представља симултану </a:t>
            </a:r>
            <a:r>
              <a:rPr lang="sr-Latn-RS" dirty="0" smtClean="0">
                <a:solidFill>
                  <a:schemeClr val="tx1"/>
                </a:solidFill>
              </a:rPr>
              <a:t>PCR</a:t>
            </a:r>
            <a:r>
              <a:rPr lang="sr-Cyrl-RS" dirty="0" smtClean="0">
                <a:solidFill>
                  <a:schemeClr val="tx1"/>
                </a:solidFill>
              </a:rPr>
              <a:t> амплификацију различитих секвенци ДНК уз коришћење више парова прајмера. </a:t>
            </a:r>
            <a:endParaRPr lang="en-US" dirty="0" smtClean="0">
              <a:solidFill>
                <a:schemeClr val="tx1"/>
              </a:solidFill>
            </a:endParaRPr>
          </a:p>
          <a:p>
            <a:pPr algn="l"/>
            <a:endParaRPr lang="en-US" dirty="0" smtClean="0">
              <a:solidFill>
                <a:schemeClr val="tx1"/>
              </a:solidFill>
            </a:endParaRPr>
          </a:p>
          <a:p>
            <a:pPr algn="l"/>
            <a:r>
              <a:rPr lang="sr-Cyrl-RS" u="sng" dirty="0" smtClean="0">
                <a:solidFill>
                  <a:schemeClr val="tx1"/>
                </a:solidFill>
              </a:rPr>
              <a:t>Умрежени </a:t>
            </a:r>
            <a:r>
              <a:rPr lang="sr-Latn-RS" u="sng" dirty="0" smtClean="0">
                <a:solidFill>
                  <a:schemeClr val="tx1"/>
                </a:solidFill>
              </a:rPr>
              <a:t>PCR</a:t>
            </a:r>
            <a:r>
              <a:rPr lang="sr-Cyrl-RS" u="sng" dirty="0" smtClean="0">
                <a:solidFill>
                  <a:schemeClr val="tx1"/>
                </a:solidFill>
              </a:rPr>
              <a:t> </a:t>
            </a:r>
            <a:r>
              <a:rPr lang="sr-Cyrl-RS" dirty="0" smtClean="0">
                <a:solidFill>
                  <a:schemeClr val="tx1"/>
                </a:solidFill>
              </a:rPr>
              <a:t>је двофазна ланчана реакција полимеризације, где се продукт</a:t>
            </a:r>
          </a:p>
          <a:p>
            <a:pPr algn="l"/>
            <a:r>
              <a:rPr lang="sr-Cyrl-RS" dirty="0" smtClean="0">
                <a:solidFill>
                  <a:schemeClr val="tx1"/>
                </a:solidFill>
              </a:rPr>
              <a:t>амплификације прве фазе користи као матрица за умножавање мањег дела ампликона, тј. циљне</a:t>
            </a:r>
            <a:r>
              <a:rPr lang="en-US" dirty="0" smtClean="0">
                <a:solidFill>
                  <a:schemeClr val="tx1"/>
                </a:solidFill>
              </a:rPr>
              <a:t> </a:t>
            </a:r>
            <a:r>
              <a:rPr lang="sr-Cyrl-RS" dirty="0" smtClean="0">
                <a:solidFill>
                  <a:schemeClr val="tx1"/>
                </a:solidFill>
              </a:rPr>
              <a:t>секвенце садржане у том продукту помоћу другог пара прајмера који су комплементарни циљним секвенцама унутар ампликона .</a:t>
            </a:r>
            <a:endParaRPr lang="sr-Latn-RS" dirty="0" smtClean="0">
              <a:solidFill>
                <a:schemeClr val="tx1"/>
              </a:solidFill>
            </a:endParaRPr>
          </a:p>
          <a:p>
            <a:pPr algn="l"/>
            <a:endParaRPr lang="sr-Latn-RS" dirty="0" smtClean="0">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648071"/>
          </a:xfrm>
        </p:spPr>
        <p:txBody>
          <a:bodyPr>
            <a:normAutofit fontScale="90000"/>
          </a:bodyPr>
          <a:lstStyle/>
          <a:p>
            <a:r>
              <a:rPr lang="sr-Cyrl-RS" dirty="0" smtClean="0"/>
              <a:t>Врсте </a:t>
            </a:r>
            <a:r>
              <a:rPr lang="sr-Latn-RS" dirty="0" smtClean="0"/>
              <a:t>PCR</a:t>
            </a:r>
            <a:r>
              <a:rPr lang="sr-Cyrl-RS" dirty="0" smtClean="0"/>
              <a:t> методе</a:t>
            </a:r>
            <a:endParaRPr lang="en-US" dirty="0"/>
          </a:p>
        </p:txBody>
      </p:sp>
      <p:sp>
        <p:nvSpPr>
          <p:cNvPr id="3" name="Subtitle 2"/>
          <p:cNvSpPr>
            <a:spLocks noGrp="1"/>
          </p:cNvSpPr>
          <p:nvPr>
            <p:ph type="subTitle" idx="1"/>
          </p:nvPr>
        </p:nvSpPr>
        <p:spPr>
          <a:xfrm>
            <a:off x="323528" y="1196752"/>
            <a:ext cx="8424936" cy="5256584"/>
          </a:xfrm>
        </p:spPr>
        <p:txBody>
          <a:bodyPr>
            <a:normAutofit fontScale="47500" lnSpcReduction="20000"/>
          </a:bodyPr>
          <a:lstStyle/>
          <a:p>
            <a:pPr algn="l"/>
            <a:r>
              <a:rPr lang="sr-Latn-RS" u="sng" dirty="0" smtClean="0">
                <a:solidFill>
                  <a:schemeClr val="tx1"/>
                </a:solidFill>
              </a:rPr>
              <a:t>RT</a:t>
            </a:r>
            <a:r>
              <a:rPr lang="sr-Cyrl-RS" u="sng" dirty="0" smtClean="0">
                <a:solidFill>
                  <a:schemeClr val="tx1"/>
                </a:solidFill>
              </a:rPr>
              <a:t> - </a:t>
            </a:r>
            <a:r>
              <a:rPr lang="sr-Latn-RS" u="sng" dirty="0" smtClean="0">
                <a:solidFill>
                  <a:schemeClr val="tx1"/>
                </a:solidFill>
              </a:rPr>
              <a:t>PCR</a:t>
            </a:r>
            <a:r>
              <a:rPr lang="sr-Cyrl-RS" b="1" dirty="0" smtClean="0">
                <a:solidFill>
                  <a:schemeClr val="tx1"/>
                </a:solidFill>
              </a:rPr>
              <a:t> </a:t>
            </a:r>
            <a:r>
              <a:rPr lang="sr-Cyrl-RS" dirty="0" smtClean="0">
                <a:solidFill>
                  <a:schemeClr val="tx1"/>
                </a:solidFill>
              </a:rPr>
              <a:t>је адаптација </a:t>
            </a:r>
            <a:r>
              <a:rPr lang="sr-Latn-RS" dirty="0" smtClean="0">
                <a:solidFill>
                  <a:schemeClr val="tx1"/>
                </a:solidFill>
              </a:rPr>
              <a:t>PCR</a:t>
            </a:r>
            <a:r>
              <a:rPr lang="sr-Cyrl-RS" dirty="0" smtClean="0">
                <a:solidFill>
                  <a:schemeClr val="tx1"/>
                </a:solidFill>
              </a:rPr>
              <a:t> методе којом је омогућено изучавање молекула РНК. Пошто молекули РНК не могу да служе као матрица јер Та</a:t>
            </a:r>
            <a:r>
              <a:rPr lang="en-US" dirty="0" smtClean="0">
                <a:solidFill>
                  <a:schemeClr val="tx1"/>
                </a:solidFill>
              </a:rPr>
              <a:t>q </a:t>
            </a:r>
            <a:r>
              <a:rPr lang="sr-Cyrl-RS" dirty="0" smtClean="0">
                <a:solidFill>
                  <a:schemeClr val="tx1"/>
                </a:solidFill>
              </a:rPr>
              <a:t>полимераза користи искључиво једноланчани молекул ДНК као матрицу, процесом реверзне транскрипције код </a:t>
            </a:r>
            <a:r>
              <a:rPr lang="sr-Latn-RS" dirty="0" smtClean="0">
                <a:solidFill>
                  <a:schemeClr val="tx1"/>
                </a:solidFill>
              </a:rPr>
              <a:t>RT</a:t>
            </a:r>
            <a:r>
              <a:rPr lang="sr-Cyrl-RS" dirty="0" smtClean="0">
                <a:solidFill>
                  <a:schemeClr val="tx1"/>
                </a:solidFill>
              </a:rPr>
              <a:t> - </a:t>
            </a:r>
            <a:r>
              <a:rPr lang="sr-Latn-RS" dirty="0" smtClean="0">
                <a:solidFill>
                  <a:schemeClr val="tx1"/>
                </a:solidFill>
              </a:rPr>
              <a:t>PCR</a:t>
            </a:r>
            <a:r>
              <a:rPr lang="sr-Cyrl-RS" dirty="0" smtClean="0">
                <a:solidFill>
                  <a:schemeClr val="tx1"/>
                </a:solidFill>
              </a:rPr>
              <a:t>-а, РНК се конвертује у комплементарни ланац ДНК (цДНК). Овом методом се помоћу ензима реверзне транскриптазе целокупна геномска изолована РНК преводи у ДНК. Прајмери који се користе су специфични за циљну секвенцу на цДНК молекулу.</a:t>
            </a:r>
          </a:p>
          <a:p>
            <a:pPr algn="l"/>
            <a:endParaRPr lang="sr-Cyrl-RS" dirty="0" smtClean="0">
              <a:solidFill>
                <a:schemeClr val="tx1"/>
              </a:solidFill>
            </a:endParaRPr>
          </a:p>
          <a:p>
            <a:pPr algn="l"/>
            <a:r>
              <a:rPr lang="sr-Cyrl-RS" dirty="0" smtClean="0">
                <a:solidFill>
                  <a:schemeClr val="tx1"/>
                </a:solidFill>
              </a:rPr>
              <a:t>Метода је нашла примену, пре свега, у детекцији РНК вируса какав је ХИВ вирус. Применом </a:t>
            </a:r>
            <a:r>
              <a:rPr lang="sr-Latn-RS" dirty="0" smtClean="0">
                <a:solidFill>
                  <a:schemeClr val="tx1"/>
                </a:solidFill>
              </a:rPr>
              <a:t>RT</a:t>
            </a:r>
            <a:r>
              <a:rPr lang="sr-Cyrl-RS" dirty="0" smtClean="0">
                <a:solidFill>
                  <a:schemeClr val="tx1"/>
                </a:solidFill>
              </a:rPr>
              <a:t> - </a:t>
            </a:r>
            <a:r>
              <a:rPr lang="sr-Latn-RS" dirty="0" smtClean="0">
                <a:solidFill>
                  <a:schemeClr val="tx1"/>
                </a:solidFill>
              </a:rPr>
              <a:t>PCR</a:t>
            </a:r>
            <a:r>
              <a:rPr lang="sr-Cyrl-RS" dirty="0" smtClean="0">
                <a:solidFill>
                  <a:schemeClr val="tx1"/>
                </a:solidFill>
              </a:rPr>
              <a:t>-а може се одредити и количина иРНК. То је искоришћено у сврху одређивања нивоа експресије гена, јер је управо количина иРНК показатељ степена активности неког гена. Квантификација продуката </a:t>
            </a:r>
            <a:r>
              <a:rPr lang="sr-Latn-RS" dirty="0" smtClean="0">
                <a:solidFill>
                  <a:schemeClr val="tx1"/>
                </a:solidFill>
              </a:rPr>
              <a:t>PCR</a:t>
            </a:r>
            <a:r>
              <a:rPr lang="sr-Cyrl-RS" dirty="0" smtClean="0">
                <a:solidFill>
                  <a:schemeClr val="tx1"/>
                </a:solidFill>
              </a:rPr>
              <a:t> смеше врши се одређивањем количине уграђених обележених нуклеотида или прајмера.</a:t>
            </a:r>
          </a:p>
          <a:p>
            <a:pPr algn="l"/>
            <a:endParaRPr lang="sr-Cyrl-RS" dirty="0" smtClean="0">
              <a:solidFill>
                <a:schemeClr val="tx1"/>
              </a:solidFill>
            </a:endParaRPr>
          </a:p>
          <a:p>
            <a:pPr algn="l"/>
            <a:r>
              <a:rPr lang="sr-Cyrl-RS" u="sng" dirty="0" smtClean="0">
                <a:solidFill>
                  <a:schemeClr val="tx1"/>
                </a:solidFill>
              </a:rPr>
              <a:t>Ин ситу </a:t>
            </a:r>
            <a:r>
              <a:rPr lang="sr-Latn-RS" u="sng" dirty="0" smtClean="0">
                <a:solidFill>
                  <a:schemeClr val="tx1"/>
                </a:solidFill>
              </a:rPr>
              <a:t>PCR</a:t>
            </a:r>
            <a:r>
              <a:rPr lang="sr-Cyrl-RS" u="sng" dirty="0" smtClean="0">
                <a:solidFill>
                  <a:schemeClr val="tx1"/>
                </a:solidFill>
              </a:rPr>
              <a:t> </a:t>
            </a:r>
            <a:r>
              <a:rPr lang="sr-Cyrl-RS" dirty="0" smtClean="0">
                <a:solidFill>
                  <a:schemeClr val="tx1"/>
                </a:solidFill>
              </a:rPr>
              <a:t>је метода која омогућава са високом сензитивношћу локализацију специфичних секвенци </a:t>
            </a:r>
            <a:r>
              <a:rPr lang="sr-Cyrl-RS" dirty="0" smtClean="0">
                <a:solidFill>
                  <a:srgbClr val="FF0000"/>
                </a:solidFill>
              </a:rPr>
              <a:t>НК</a:t>
            </a:r>
            <a:r>
              <a:rPr lang="sr-Cyrl-RS" dirty="0" smtClean="0">
                <a:solidFill>
                  <a:schemeClr val="tx1"/>
                </a:solidFill>
              </a:rPr>
              <a:t> у оквиру морфологије појединачних ћелија. </a:t>
            </a:r>
          </a:p>
          <a:p>
            <a:pPr algn="l"/>
            <a:endParaRPr lang="sr-Cyrl-RS" dirty="0" smtClean="0">
              <a:solidFill>
                <a:schemeClr val="tx1"/>
              </a:solidFill>
            </a:endParaRPr>
          </a:p>
          <a:p>
            <a:pPr algn="l"/>
            <a:r>
              <a:rPr lang="sr-Cyrl-RS" dirty="0" smtClean="0">
                <a:solidFill>
                  <a:schemeClr val="tx1"/>
                </a:solidFill>
              </a:rPr>
              <a:t>Поред стандардног постоји и </a:t>
            </a:r>
            <a:r>
              <a:rPr lang="sr-Cyrl-RS" u="sng" dirty="0" smtClean="0">
                <a:solidFill>
                  <a:schemeClr val="tx1"/>
                </a:solidFill>
              </a:rPr>
              <a:t>ин ситу </a:t>
            </a:r>
            <a:r>
              <a:rPr lang="sr-Latn-RS" u="sng" dirty="0" smtClean="0">
                <a:solidFill>
                  <a:schemeClr val="tx1"/>
                </a:solidFill>
              </a:rPr>
              <a:t>RT</a:t>
            </a:r>
            <a:r>
              <a:rPr lang="sr-Cyrl-RS" u="sng" dirty="0" smtClean="0">
                <a:solidFill>
                  <a:schemeClr val="tx1"/>
                </a:solidFill>
              </a:rPr>
              <a:t> - </a:t>
            </a:r>
            <a:r>
              <a:rPr lang="sr-Latn-RS" u="sng" dirty="0" smtClean="0">
                <a:solidFill>
                  <a:schemeClr val="tx1"/>
                </a:solidFill>
              </a:rPr>
              <a:t>PCR</a:t>
            </a:r>
            <a:r>
              <a:rPr lang="sr-Cyrl-RS" dirty="0" smtClean="0">
                <a:solidFill>
                  <a:schemeClr val="tx1"/>
                </a:solidFill>
              </a:rPr>
              <a:t>. Може се извести на било ком ткивном препарату (узорци ћелијских суспензија, размаз ћелија, пресек ткива) на</a:t>
            </a:r>
          </a:p>
          <a:p>
            <a:pPr algn="l"/>
            <a:r>
              <a:rPr lang="sr-Cyrl-RS" dirty="0" smtClean="0">
                <a:solidFill>
                  <a:schemeClr val="tx1"/>
                </a:solidFill>
              </a:rPr>
              <a:t>микроскопској плочици која се поставља у </a:t>
            </a:r>
            <a:r>
              <a:rPr lang="sr-Latn-RS" dirty="0" smtClean="0">
                <a:solidFill>
                  <a:schemeClr val="tx1"/>
                </a:solidFill>
              </a:rPr>
              <a:t>PCR</a:t>
            </a:r>
            <a:r>
              <a:rPr lang="sr-Cyrl-RS" dirty="0" smtClean="0">
                <a:solidFill>
                  <a:schemeClr val="tx1"/>
                </a:solidFill>
              </a:rPr>
              <a:t> апарат.</a:t>
            </a:r>
          </a:p>
          <a:p>
            <a:pPr algn="l"/>
            <a:endParaRPr lang="sr-Cyrl-RS" dirty="0" smtClean="0">
              <a:solidFill>
                <a:schemeClr val="tx1"/>
              </a:solidFill>
            </a:endParaRPr>
          </a:p>
          <a:p>
            <a:pPr algn="l"/>
            <a:r>
              <a:rPr lang="en-US" u="sng" dirty="0" smtClean="0">
                <a:solidFill>
                  <a:schemeClr val="tx1"/>
                </a:solidFill>
              </a:rPr>
              <a:t>Real Time</a:t>
            </a:r>
            <a:r>
              <a:rPr lang="ru-RU" u="sng" dirty="0" smtClean="0">
                <a:solidFill>
                  <a:schemeClr val="tx1"/>
                </a:solidFill>
              </a:rPr>
              <a:t> </a:t>
            </a:r>
            <a:r>
              <a:rPr lang="sr-Latn-RS" u="sng" dirty="0" smtClean="0">
                <a:solidFill>
                  <a:schemeClr val="tx1"/>
                </a:solidFill>
              </a:rPr>
              <a:t>PCR</a:t>
            </a:r>
            <a:r>
              <a:rPr lang="ru-RU" u="sng" dirty="0" smtClean="0">
                <a:solidFill>
                  <a:schemeClr val="tx1"/>
                </a:solidFill>
              </a:rPr>
              <a:t> </a:t>
            </a:r>
            <a:r>
              <a:rPr lang="ru-RU" dirty="0" smtClean="0">
                <a:solidFill>
                  <a:schemeClr val="tx1"/>
                </a:solidFill>
              </a:rPr>
              <a:t>омогућава квантитативну анализу</a:t>
            </a:r>
            <a:r>
              <a:rPr lang="en-US" dirty="0" smtClean="0">
                <a:solidFill>
                  <a:schemeClr val="tx1"/>
                </a:solidFill>
              </a:rPr>
              <a:t> </a:t>
            </a:r>
            <a:r>
              <a:rPr lang="ru-RU" dirty="0" smtClean="0">
                <a:solidFill>
                  <a:schemeClr val="tx1"/>
                </a:solidFill>
              </a:rPr>
              <a:t>добијеног амплификата у испитиваном узорку, нпр. Број</a:t>
            </a:r>
            <a:r>
              <a:rPr lang="en-US" dirty="0" smtClean="0">
                <a:solidFill>
                  <a:schemeClr val="tx1"/>
                </a:solidFill>
              </a:rPr>
              <a:t> </a:t>
            </a:r>
            <a:r>
              <a:rPr lang="ru-RU" dirty="0" smtClean="0">
                <a:solidFill>
                  <a:schemeClr val="tx1"/>
                </a:solidFill>
              </a:rPr>
              <a:t>партикула вируса или бактерија, као и одређивање нивоа</a:t>
            </a:r>
            <a:r>
              <a:rPr lang="en-US" dirty="0" smtClean="0">
                <a:solidFill>
                  <a:schemeClr val="tx1"/>
                </a:solidFill>
              </a:rPr>
              <a:t> </a:t>
            </a:r>
            <a:r>
              <a:rPr lang="ru-RU" dirty="0" smtClean="0">
                <a:solidFill>
                  <a:schemeClr val="tx1"/>
                </a:solidFill>
              </a:rPr>
              <a:t>експресије одређеног гена. Код анализе партикула</a:t>
            </a:r>
            <a:r>
              <a:rPr lang="en-US" dirty="0" smtClean="0">
                <a:solidFill>
                  <a:schemeClr val="tx1"/>
                </a:solidFill>
              </a:rPr>
              <a:t> </a:t>
            </a:r>
            <a:r>
              <a:rPr lang="ru-RU" dirty="0" smtClean="0">
                <a:solidFill>
                  <a:schemeClr val="tx1"/>
                </a:solidFill>
              </a:rPr>
              <a:t>инфективног агенса у узорку користе се стандарди са већ</a:t>
            </a:r>
            <a:r>
              <a:rPr lang="en-US" dirty="0" smtClean="0">
                <a:solidFill>
                  <a:schemeClr val="tx1"/>
                </a:solidFill>
              </a:rPr>
              <a:t> </a:t>
            </a:r>
            <a:r>
              <a:rPr lang="ru-RU" dirty="0" smtClean="0">
                <a:solidFill>
                  <a:schemeClr val="tx1"/>
                </a:solidFill>
              </a:rPr>
              <a:t>познатим бројем партикула (102, 103...106).</a:t>
            </a:r>
            <a:r>
              <a:rPr lang="en-US" dirty="0" smtClean="0">
                <a:solidFill>
                  <a:schemeClr val="tx1"/>
                </a:solidFill>
              </a:rPr>
              <a:t> </a:t>
            </a:r>
            <a:r>
              <a:rPr lang="ru-RU" dirty="0" smtClean="0">
                <a:solidFill>
                  <a:schemeClr val="tx1"/>
                </a:solidFill>
              </a:rPr>
              <a:t>Компарацијом добијеног амплификата из узорка и</a:t>
            </a:r>
            <a:r>
              <a:rPr lang="en-US" dirty="0" smtClean="0">
                <a:solidFill>
                  <a:schemeClr val="tx1"/>
                </a:solidFill>
              </a:rPr>
              <a:t> </a:t>
            </a:r>
            <a:r>
              <a:rPr lang="ru-RU" dirty="0" smtClean="0">
                <a:solidFill>
                  <a:schemeClr val="tx1"/>
                </a:solidFill>
              </a:rPr>
              <a:t>познатих стандарда утврђује се број партикула у</a:t>
            </a:r>
            <a:r>
              <a:rPr lang="en-US" dirty="0" smtClean="0">
                <a:solidFill>
                  <a:schemeClr val="tx1"/>
                </a:solidFill>
              </a:rPr>
              <a:t> </a:t>
            </a:r>
            <a:r>
              <a:rPr lang="ru-RU" dirty="0" smtClean="0">
                <a:solidFill>
                  <a:schemeClr val="tx1"/>
                </a:solidFill>
              </a:rPr>
              <a:t>испитиваном узорку. Применом </a:t>
            </a:r>
            <a:r>
              <a:rPr lang="en-US" dirty="0" smtClean="0">
                <a:solidFill>
                  <a:schemeClr val="tx1"/>
                </a:solidFill>
              </a:rPr>
              <a:t>Real time</a:t>
            </a:r>
            <a:r>
              <a:rPr lang="ru-RU" dirty="0" smtClean="0">
                <a:solidFill>
                  <a:schemeClr val="tx1"/>
                </a:solidFill>
              </a:rPr>
              <a:t> </a:t>
            </a:r>
            <a:r>
              <a:rPr lang="sr-Latn-RS" dirty="0" smtClean="0">
                <a:solidFill>
                  <a:schemeClr val="tx1"/>
                </a:solidFill>
              </a:rPr>
              <a:t>RT</a:t>
            </a:r>
            <a:r>
              <a:rPr lang="ru-RU" dirty="0" smtClean="0">
                <a:solidFill>
                  <a:schemeClr val="tx1"/>
                </a:solidFill>
              </a:rPr>
              <a:t> - </a:t>
            </a:r>
            <a:r>
              <a:rPr lang="sr-Latn-RS" dirty="0" smtClean="0">
                <a:solidFill>
                  <a:schemeClr val="tx1"/>
                </a:solidFill>
              </a:rPr>
              <a:t>PCR</a:t>
            </a:r>
            <a:r>
              <a:rPr lang="ru-RU" dirty="0" smtClean="0">
                <a:solidFill>
                  <a:schemeClr val="tx1"/>
                </a:solidFill>
              </a:rPr>
              <a:t>-а</a:t>
            </a:r>
            <a:r>
              <a:rPr lang="en-US" dirty="0" smtClean="0">
                <a:solidFill>
                  <a:schemeClr val="tx1"/>
                </a:solidFill>
              </a:rPr>
              <a:t> </a:t>
            </a:r>
            <a:r>
              <a:rPr lang="ru-RU" dirty="0" smtClean="0">
                <a:solidFill>
                  <a:schemeClr val="tx1"/>
                </a:solidFill>
              </a:rPr>
              <a:t>може се одредити и ниво експресије гена .</a:t>
            </a:r>
            <a:endParaRPr lang="en-US" dirty="0">
              <a:solidFill>
                <a:schemeClr val="tx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7"/>
            <a:ext cx="7772400" cy="504055"/>
          </a:xfrm>
        </p:spPr>
        <p:txBody>
          <a:bodyPr>
            <a:normAutofit fontScale="90000"/>
          </a:bodyPr>
          <a:lstStyle/>
          <a:p>
            <a:r>
              <a:rPr lang="sr-Cyrl-RS" dirty="0" smtClean="0"/>
              <a:t>Примена </a:t>
            </a:r>
            <a:r>
              <a:rPr lang="sr-Latn-RS" dirty="0" smtClean="0"/>
              <a:t>PCR </a:t>
            </a:r>
            <a:r>
              <a:rPr lang="sr-Cyrl-RS" dirty="0" smtClean="0"/>
              <a:t>методе у клиничкој пракси</a:t>
            </a:r>
            <a:endParaRPr lang="en-US" dirty="0"/>
          </a:p>
        </p:txBody>
      </p:sp>
      <p:sp>
        <p:nvSpPr>
          <p:cNvPr id="3" name="Subtitle 2"/>
          <p:cNvSpPr>
            <a:spLocks noGrp="1"/>
          </p:cNvSpPr>
          <p:nvPr>
            <p:ph type="subTitle" idx="1"/>
          </p:nvPr>
        </p:nvSpPr>
        <p:spPr>
          <a:xfrm>
            <a:off x="251520" y="1484784"/>
            <a:ext cx="8640960" cy="5184576"/>
          </a:xfrm>
        </p:spPr>
        <p:txBody>
          <a:bodyPr>
            <a:normAutofit fontScale="55000" lnSpcReduction="20000"/>
          </a:bodyPr>
          <a:lstStyle/>
          <a:p>
            <a:pPr algn="l"/>
            <a:r>
              <a:rPr lang="ru-RU" dirty="0" smtClean="0">
                <a:solidFill>
                  <a:schemeClr val="tx1"/>
                </a:solidFill>
              </a:rPr>
              <a:t>Детекција инфективних агенаса ради се квалитативно и квантитативно. Најчешће се врши изоловање и детекција вируса и то: ХЦВ и ХБВ вируса код запаљенских промена на јетри и карцинома јетре, ХИВ вируса код ризичних група,  Хуманог папилома вируса код инфламације или канцера гениталија, </a:t>
            </a:r>
            <a:r>
              <a:rPr lang="en-US" dirty="0" smtClean="0">
                <a:solidFill>
                  <a:schemeClr val="tx1"/>
                </a:solidFill>
              </a:rPr>
              <a:t>Epstein </a:t>
            </a:r>
            <a:r>
              <a:rPr lang="ru-RU" dirty="0" smtClean="0">
                <a:solidFill>
                  <a:schemeClr val="tx1"/>
                </a:solidFill>
              </a:rPr>
              <a:t>-</a:t>
            </a:r>
            <a:r>
              <a:rPr lang="en-US" dirty="0" smtClean="0">
                <a:solidFill>
                  <a:schemeClr val="tx1"/>
                </a:solidFill>
              </a:rPr>
              <a:t> Barr </a:t>
            </a:r>
            <a:r>
              <a:rPr lang="ru-RU" dirty="0" smtClean="0">
                <a:solidFill>
                  <a:schemeClr val="tx1"/>
                </a:solidFill>
              </a:rPr>
              <a:t>вируса код мононуклеозног синдрома, Херпес симпле</a:t>
            </a:r>
            <a:r>
              <a:rPr lang="en-US" dirty="0" smtClean="0">
                <a:solidFill>
                  <a:schemeClr val="tx1"/>
                </a:solidFill>
              </a:rPr>
              <a:t>x </a:t>
            </a:r>
            <a:r>
              <a:rPr lang="ru-RU" dirty="0" smtClean="0">
                <a:solidFill>
                  <a:schemeClr val="tx1"/>
                </a:solidFill>
              </a:rPr>
              <a:t>вируса</a:t>
            </a:r>
            <a:r>
              <a:rPr lang="en-US" dirty="0" smtClean="0">
                <a:solidFill>
                  <a:schemeClr val="tx1"/>
                </a:solidFill>
              </a:rPr>
              <a:t> </a:t>
            </a:r>
            <a:r>
              <a:rPr lang="ru-RU" dirty="0" smtClean="0">
                <a:solidFill>
                  <a:schemeClr val="tx1"/>
                </a:solidFill>
              </a:rPr>
              <a:t>типа 1 и 2 код гениталног херпеса. Прецизна дијагноза туберкулозе врши се </a:t>
            </a:r>
            <a:r>
              <a:rPr lang="sr-Latn-RS" dirty="0" smtClean="0">
                <a:solidFill>
                  <a:schemeClr val="tx1"/>
                </a:solidFill>
              </a:rPr>
              <a:t>PCR </a:t>
            </a:r>
            <a:r>
              <a:rPr lang="ru-RU" dirty="0" smtClean="0">
                <a:solidFill>
                  <a:schemeClr val="tx1"/>
                </a:solidFill>
              </a:rPr>
              <a:t>одређивањем бактерије М</a:t>
            </a:r>
            <a:r>
              <a:rPr lang="en-US" dirty="0" err="1" smtClean="0">
                <a:solidFill>
                  <a:schemeClr val="tx1"/>
                </a:solidFill>
              </a:rPr>
              <a:t>ycobacterium</a:t>
            </a:r>
            <a:r>
              <a:rPr lang="en-US" dirty="0" smtClean="0">
                <a:solidFill>
                  <a:schemeClr val="tx1"/>
                </a:solidFill>
              </a:rPr>
              <a:t> </a:t>
            </a:r>
            <a:r>
              <a:rPr lang="en-US" dirty="0" err="1" smtClean="0">
                <a:solidFill>
                  <a:schemeClr val="tx1"/>
                </a:solidFill>
              </a:rPr>
              <a:t>tubercylosis</a:t>
            </a:r>
            <a:r>
              <a:rPr lang="ru-RU" dirty="0" smtClean="0">
                <a:solidFill>
                  <a:schemeClr val="tx1"/>
                </a:solidFill>
              </a:rPr>
              <a:t>, Лајмске</a:t>
            </a:r>
            <a:r>
              <a:rPr lang="en-US" dirty="0" smtClean="0">
                <a:solidFill>
                  <a:schemeClr val="tx1"/>
                </a:solidFill>
              </a:rPr>
              <a:t>a </a:t>
            </a:r>
            <a:r>
              <a:rPr lang="ru-RU" dirty="0" smtClean="0">
                <a:solidFill>
                  <a:schemeClr val="tx1"/>
                </a:solidFill>
              </a:rPr>
              <a:t>болест</a:t>
            </a:r>
            <a:r>
              <a:rPr lang="en-US" dirty="0" smtClean="0">
                <a:solidFill>
                  <a:schemeClr val="tx1"/>
                </a:solidFill>
              </a:rPr>
              <a:t> </a:t>
            </a:r>
            <a:r>
              <a:rPr lang="ru-RU" dirty="0" smtClean="0">
                <a:solidFill>
                  <a:schemeClr val="tx1"/>
                </a:solidFill>
              </a:rPr>
              <a:t>одређивањем присуства </a:t>
            </a:r>
            <a:r>
              <a:rPr lang="en-US" dirty="0" err="1" smtClean="0">
                <a:solidFill>
                  <a:schemeClr val="tx1"/>
                </a:solidFill>
              </a:rPr>
              <a:t>Borrelia</a:t>
            </a:r>
            <a:r>
              <a:rPr lang="ru-RU" dirty="0" smtClean="0">
                <a:solidFill>
                  <a:schemeClr val="tx1"/>
                </a:solidFill>
              </a:rPr>
              <a:t>-е </a:t>
            </a:r>
            <a:r>
              <a:rPr lang="en-US" dirty="0" err="1" smtClean="0">
                <a:solidFill>
                  <a:schemeClr val="tx1"/>
                </a:solidFill>
              </a:rPr>
              <a:t>burdgofery</a:t>
            </a:r>
            <a:r>
              <a:rPr lang="en-US" dirty="0" smtClean="0">
                <a:solidFill>
                  <a:schemeClr val="tx1"/>
                </a:solidFill>
              </a:rPr>
              <a:t>.</a:t>
            </a:r>
            <a:endParaRPr lang="ru-RU" dirty="0" smtClean="0">
              <a:solidFill>
                <a:schemeClr val="tx1"/>
              </a:solidFill>
            </a:endParaRPr>
          </a:p>
          <a:p>
            <a:pPr algn="l"/>
            <a:endParaRPr lang="ru-RU" dirty="0" smtClean="0">
              <a:solidFill>
                <a:schemeClr val="tx1"/>
              </a:solidFill>
            </a:endParaRPr>
          </a:p>
          <a:p>
            <a:pPr algn="l"/>
            <a:r>
              <a:rPr lang="ru-RU" dirty="0" smtClean="0">
                <a:solidFill>
                  <a:schemeClr val="tx1"/>
                </a:solidFill>
              </a:rPr>
              <a:t>Идентификација врсте </a:t>
            </a:r>
            <a:r>
              <a:rPr lang="en-US" dirty="0" smtClean="0">
                <a:solidFill>
                  <a:schemeClr val="tx1"/>
                </a:solidFill>
              </a:rPr>
              <a:t>Chlamydia </a:t>
            </a:r>
            <a:r>
              <a:rPr lang="ru-RU" dirty="0" smtClean="0">
                <a:solidFill>
                  <a:schemeClr val="tx1"/>
                </a:solidFill>
              </a:rPr>
              <a:t>ради се код инфламаторних болести гениталија и стерилитета.</a:t>
            </a:r>
          </a:p>
          <a:p>
            <a:pPr algn="l"/>
            <a:r>
              <a:rPr lang="ru-RU" dirty="0" smtClean="0">
                <a:solidFill>
                  <a:schemeClr val="tx1"/>
                </a:solidFill>
              </a:rPr>
              <a:t>Идентификација мутација ради се у циљу утврђивања наследних болести пренатално и постнатално. </a:t>
            </a:r>
          </a:p>
          <a:p>
            <a:pPr algn="l"/>
            <a:r>
              <a:rPr lang="ru-RU" dirty="0" smtClean="0">
                <a:solidFill>
                  <a:schemeClr val="tx1"/>
                </a:solidFill>
              </a:rPr>
              <a:t>Пренатално се као узорак користи амнионска течност и најчешће се детектује цистична фиброза, хемофилија, тризомија 18. и трозомија 21. хромозома. </a:t>
            </a:r>
          </a:p>
          <a:p>
            <a:pPr algn="l"/>
            <a:endParaRPr lang="ru-RU" dirty="0" smtClean="0">
              <a:solidFill>
                <a:schemeClr val="tx1"/>
              </a:solidFill>
            </a:endParaRPr>
          </a:p>
          <a:p>
            <a:pPr algn="l"/>
            <a:r>
              <a:rPr lang="ru-RU" dirty="0" smtClean="0">
                <a:solidFill>
                  <a:schemeClr val="tx1"/>
                </a:solidFill>
              </a:rPr>
              <a:t>Постнатална дијагностика укључује детекцију таласемије, хемохроматозе,</a:t>
            </a:r>
          </a:p>
          <a:p>
            <a:pPr algn="l"/>
            <a:r>
              <a:rPr lang="ru-RU" dirty="0" smtClean="0">
                <a:solidFill>
                  <a:schemeClr val="tx1"/>
                </a:solidFill>
              </a:rPr>
              <a:t>Хантингтонове болести</a:t>
            </a:r>
            <a:r>
              <a:rPr lang="en-US" dirty="0" smtClean="0">
                <a:solidFill>
                  <a:schemeClr val="tx1"/>
                </a:solidFill>
              </a:rPr>
              <a:t>…</a:t>
            </a:r>
            <a:endParaRPr lang="ru-RU" dirty="0" smtClean="0">
              <a:solidFill>
                <a:schemeClr val="tx1"/>
              </a:solidFill>
            </a:endParaRPr>
          </a:p>
          <a:p>
            <a:pPr algn="l"/>
            <a:endParaRPr lang="ru-RU" dirty="0" smtClean="0">
              <a:solidFill>
                <a:schemeClr val="tx1"/>
              </a:solidFill>
            </a:endParaRPr>
          </a:p>
          <a:p>
            <a:pPr algn="l"/>
            <a:r>
              <a:rPr lang="ru-RU" dirty="0" smtClean="0">
                <a:solidFill>
                  <a:schemeClr val="tx1"/>
                </a:solidFill>
              </a:rPr>
              <a:t>У онкологији се врши детекција онкогена и то: Х - </a:t>
            </a:r>
            <a:r>
              <a:rPr lang="en-US" dirty="0" err="1" smtClean="0">
                <a:solidFill>
                  <a:schemeClr val="tx1"/>
                </a:solidFill>
              </a:rPr>
              <a:t>ras</a:t>
            </a:r>
            <a:r>
              <a:rPr lang="ru-RU" dirty="0" smtClean="0">
                <a:solidFill>
                  <a:schemeClr val="tx1"/>
                </a:solidFill>
              </a:rPr>
              <a:t>, </a:t>
            </a:r>
            <a:r>
              <a:rPr lang="en-US" dirty="0" smtClean="0">
                <a:solidFill>
                  <a:schemeClr val="tx1"/>
                </a:solidFill>
              </a:rPr>
              <a:t>p</a:t>
            </a:r>
            <a:r>
              <a:rPr lang="ru-RU" dirty="0" smtClean="0">
                <a:solidFill>
                  <a:schemeClr val="tx1"/>
                </a:solidFill>
              </a:rPr>
              <a:t>53, </a:t>
            </a:r>
            <a:r>
              <a:rPr lang="en-US" dirty="0" smtClean="0">
                <a:solidFill>
                  <a:schemeClr val="tx1"/>
                </a:solidFill>
              </a:rPr>
              <a:t>C</a:t>
            </a:r>
            <a:r>
              <a:rPr lang="ru-RU" dirty="0" smtClean="0">
                <a:solidFill>
                  <a:schemeClr val="tx1"/>
                </a:solidFill>
              </a:rPr>
              <a:t>- м</a:t>
            </a:r>
            <a:r>
              <a:rPr lang="en-US" dirty="0" err="1" smtClean="0">
                <a:solidFill>
                  <a:schemeClr val="tx1"/>
                </a:solidFill>
              </a:rPr>
              <a:t>yc</a:t>
            </a:r>
            <a:r>
              <a:rPr lang="ru-RU" dirty="0" smtClean="0">
                <a:solidFill>
                  <a:schemeClr val="tx1"/>
                </a:solidFill>
              </a:rPr>
              <a:t>, К - </a:t>
            </a:r>
            <a:r>
              <a:rPr lang="en-US" dirty="0" err="1" smtClean="0">
                <a:solidFill>
                  <a:schemeClr val="tx1"/>
                </a:solidFill>
              </a:rPr>
              <a:t>ras</a:t>
            </a:r>
            <a:r>
              <a:rPr lang="ru-RU" dirty="0" smtClean="0">
                <a:solidFill>
                  <a:schemeClr val="tx1"/>
                </a:solidFill>
              </a:rPr>
              <a:t> и </a:t>
            </a:r>
            <a:r>
              <a:rPr lang="en-US" dirty="0" smtClean="0">
                <a:solidFill>
                  <a:schemeClr val="tx1"/>
                </a:solidFill>
              </a:rPr>
              <a:t>D</a:t>
            </a:r>
            <a:r>
              <a:rPr lang="ru-RU" dirty="0" smtClean="0">
                <a:solidFill>
                  <a:schemeClr val="tx1"/>
                </a:solidFill>
              </a:rPr>
              <a:t>2</a:t>
            </a:r>
            <a:r>
              <a:rPr lang="en-US" dirty="0" smtClean="0">
                <a:solidFill>
                  <a:schemeClr val="tx1"/>
                </a:solidFill>
              </a:rPr>
              <a:t>R</a:t>
            </a:r>
            <a:r>
              <a:rPr lang="ru-RU" dirty="0" smtClean="0">
                <a:solidFill>
                  <a:schemeClr val="tx1"/>
                </a:solidFill>
              </a:rPr>
              <a:t>.</a:t>
            </a:r>
          </a:p>
          <a:p>
            <a:pPr algn="l"/>
            <a:endParaRPr lang="en-US" dirty="0">
              <a:solidFill>
                <a:schemeClr val="tx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936103"/>
          </a:xfrm>
        </p:spPr>
        <p:txBody>
          <a:bodyPr>
            <a:normAutofit fontScale="90000"/>
          </a:bodyPr>
          <a:lstStyle/>
          <a:p>
            <a:r>
              <a:rPr lang="sr-Cyrl-RS" dirty="0" smtClean="0"/>
              <a:t>Примена </a:t>
            </a:r>
            <a:r>
              <a:rPr lang="sr-Latn-RS" dirty="0" smtClean="0"/>
              <a:t>PCR</a:t>
            </a:r>
            <a:r>
              <a:rPr lang="sr-Cyrl-RS" dirty="0" smtClean="0"/>
              <a:t> методе у клиничкој пракси</a:t>
            </a:r>
            <a:endParaRPr lang="en-US" dirty="0"/>
          </a:p>
        </p:txBody>
      </p:sp>
      <p:sp>
        <p:nvSpPr>
          <p:cNvPr id="3" name="Subtitle 2"/>
          <p:cNvSpPr>
            <a:spLocks noGrp="1"/>
          </p:cNvSpPr>
          <p:nvPr>
            <p:ph type="subTitle" idx="1"/>
          </p:nvPr>
        </p:nvSpPr>
        <p:spPr>
          <a:xfrm>
            <a:off x="323528" y="1412776"/>
            <a:ext cx="8568952" cy="5184576"/>
          </a:xfrm>
        </p:spPr>
        <p:txBody>
          <a:bodyPr>
            <a:normAutofit fontScale="47500" lnSpcReduction="20000"/>
          </a:bodyPr>
          <a:lstStyle/>
          <a:p>
            <a:pPr algn="l"/>
            <a:r>
              <a:rPr lang="sr-Cyrl-RS" dirty="0" smtClean="0">
                <a:solidFill>
                  <a:schemeClr val="tx1"/>
                </a:solidFill>
              </a:rPr>
              <a:t>Детекција цитокина и то интерлеукина 1, 4, 5, 6, 8 и 10, интерферона - </a:t>
            </a:r>
            <a:r>
              <a:rPr lang="el-GR" dirty="0" smtClean="0">
                <a:solidFill>
                  <a:schemeClr val="tx1"/>
                </a:solidFill>
              </a:rPr>
              <a:t>γ (</a:t>
            </a:r>
            <a:r>
              <a:rPr lang="sr-Cyrl-RS" dirty="0" smtClean="0">
                <a:solidFill>
                  <a:schemeClr val="tx1"/>
                </a:solidFill>
              </a:rPr>
              <a:t>ИНФ - </a:t>
            </a:r>
            <a:r>
              <a:rPr lang="el-GR" dirty="0" smtClean="0">
                <a:solidFill>
                  <a:schemeClr val="tx1"/>
                </a:solidFill>
              </a:rPr>
              <a:t>γ), </a:t>
            </a:r>
            <a:r>
              <a:rPr lang="sr-Cyrl-RS" dirty="0" smtClean="0">
                <a:solidFill>
                  <a:schemeClr val="tx1"/>
                </a:solidFill>
              </a:rPr>
              <a:t>тумор некрозис фактор - </a:t>
            </a:r>
            <a:r>
              <a:rPr lang="el-GR" dirty="0" smtClean="0">
                <a:solidFill>
                  <a:schemeClr val="tx1"/>
                </a:solidFill>
              </a:rPr>
              <a:t>α </a:t>
            </a:r>
            <a:r>
              <a:rPr lang="sr-Cyrl-RS" dirty="0" smtClean="0">
                <a:solidFill>
                  <a:schemeClr val="tx1"/>
                </a:solidFill>
              </a:rPr>
              <a:t>и </a:t>
            </a:r>
            <a:r>
              <a:rPr lang="el-GR" dirty="0" smtClean="0">
                <a:solidFill>
                  <a:schemeClr val="tx1"/>
                </a:solidFill>
              </a:rPr>
              <a:t>β</a:t>
            </a:r>
            <a:r>
              <a:rPr lang="sr-Cyrl-RS" dirty="0" smtClean="0">
                <a:solidFill>
                  <a:schemeClr val="tx1"/>
                </a:solidFill>
              </a:rPr>
              <a:t> </a:t>
            </a:r>
            <a:r>
              <a:rPr lang="el-GR" dirty="0" smtClean="0">
                <a:solidFill>
                  <a:schemeClr val="tx1"/>
                </a:solidFill>
              </a:rPr>
              <a:t>(</a:t>
            </a:r>
            <a:r>
              <a:rPr lang="sr-Cyrl-RS" dirty="0" smtClean="0">
                <a:solidFill>
                  <a:schemeClr val="tx1"/>
                </a:solidFill>
              </a:rPr>
              <a:t>ТНФ - </a:t>
            </a:r>
            <a:r>
              <a:rPr lang="el-GR" dirty="0" smtClean="0">
                <a:solidFill>
                  <a:schemeClr val="tx1"/>
                </a:solidFill>
              </a:rPr>
              <a:t>α </a:t>
            </a:r>
            <a:r>
              <a:rPr lang="sr-Cyrl-RS" dirty="0" smtClean="0">
                <a:solidFill>
                  <a:schemeClr val="tx1"/>
                </a:solidFill>
              </a:rPr>
              <a:t>и ТНФ - </a:t>
            </a:r>
            <a:r>
              <a:rPr lang="el-GR" dirty="0" smtClean="0">
                <a:solidFill>
                  <a:schemeClr val="tx1"/>
                </a:solidFill>
              </a:rPr>
              <a:t>β). </a:t>
            </a:r>
            <a:endParaRPr lang="sr-Cyrl-RS" dirty="0" smtClean="0">
              <a:solidFill>
                <a:schemeClr val="tx1"/>
              </a:solidFill>
            </a:endParaRPr>
          </a:p>
          <a:p>
            <a:pPr algn="l"/>
            <a:endParaRPr lang="sr-Cyrl-RS" dirty="0" smtClean="0">
              <a:solidFill>
                <a:schemeClr val="tx1"/>
              </a:solidFill>
            </a:endParaRPr>
          </a:p>
          <a:p>
            <a:pPr algn="l"/>
            <a:r>
              <a:rPr lang="sr-Cyrl-RS" dirty="0" smtClean="0">
                <a:solidFill>
                  <a:schemeClr val="tx1"/>
                </a:solidFill>
              </a:rPr>
              <a:t>У имунологији се користи и за ХЛА типизацију код трансплантације органа.</a:t>
            </a:r>
          </a:p>
          <a:p>
            <a:pPr algn="l"/>
            <a:endParaRPr lang="sr-Cyrl-RS" dirty="0" smtClean="0">
              <a:solidFill>
                <a:schemeClr val="tx1"/>
              </a:solidFill>
            </a:endParaRPr>
          </a:p>
          <a:p>
            <a:pPr algn="l"/>
            <a:r>
              <a:rPr lang="sr-Cyrl-RS" dirty="0" smtClean="0">
                <a:solidFill>
                  <a:schemeClr val="tx1"/>
                </a:solidFill>
              </a:rPr>
              <a:t>Одређивање нивоа експресија гена се посебно користи у онкологији за процену тежине болести.</a:t>
            </a:r>
          </a:p>
          <a:p>
            <a:pPr algn="l"/>
            <a:endParaRPr lang="sr-Cyrl-RS" dirty="0" smtClean="0">
              <a:solidFill>
                <a:schemeClr val="tx1"/>
              </a:solidFill>
            </a:endParaRPr>
          </a:p>
          <a:p>
            <a:pPr algn="l"/>
            <a:r>
              <a:rPr lang="sr-Cyrl-RS" dirty="0" smtClean="0">
                <a:solidFill>
                  <a:schemeClr val="tx1"/>
                </a:solidFill>
              </a:rPr>
              <a:t>Идентификација полиморфизама: један ген може имати различиту форму која није последица мутације. Овакви полиморфизми могу бити разлог различите тежине клиничке слике болести код различитих пацијената или различитог одговара на исту терапију.</a:t>
            </a:r>
          </a:p>
          <a:p>
            <a:pPr algn="l"/>
            <a:endParaRPr lang="sr-Cyrl-RS" dirty="0" smtClean="0">
              <a:solidFill>
                <a:schemeClr val="tx1"/>
              </a:solidFill>
            </a:endParaRPr>
          </a:p>
          <a:p>
            <a:pPr algn="l"/>
            <a:r>
              <a:rPr lang="sr-Cyrl-RS" dirty="0" smtClean="0">
                <a:solidFill>
                  <a:schemeClr val="tx1"/>
                </a:solidFill>
              </a:rPr>
              <a:t>Праћење терапијског ефекта одређених лекова у хематологији: </a:t>
            </a:r>
            <a:r>
              <a:rPr lang="sr-Latn-RS" dirty="0" smtClean="0">
                <a:solidFill>
                  <a:schemeClr val="tx1"/>
                </a:solidFill>
              </a:rPr>
              <a:t>k</a:t>
            </a:r>
            <a:r>
              <a:rPr lang="sr-Cyrl-RS" dirty="0" smtClean="0">
                <a:solidFill>
                  <a:schemeClr val="tx1"/>
                </a:solidFill>
              </a:rPr>
              <a:t>оришћењем </a:t>
            </a:r>
            <a:r>
              <a:rPr lang="sr-Latn-RS" dirty="0" smtClean="0">
                <a:solidFill>
                  <a:schemeClr val="tx1"/>
                </a:solidFill>
              </a:rPr>
              <a:t>PCR</a:t>
            </a:r>
            <a:r>
              <a:rPr lang="sr-Cyrl-RS" dirty="0" smtClean="0">
                <a:solidFill>
                  <a:schemeClr val="tx1"/>
                </a:solidFill>
              </a:rPr>
              <a:t> методе могуће је на</a:t>
            </a:r>
          </a:p>
          <a:p>
            <a:pPr algn="l"/>
            <a:r>
              <a:rPr lang="sr-Cyrl-RS" dirty="0" smtClean="0">
                <a:solidFill>
                  <a:schemeClr val="tx1"/>
                </a:solidFill>
              </a:rPr>
              <a:t>молекуларном нивоу одредити о ком типу леукемије је реч и пратити одговор на одређену терапију. Најновији податак је да се </a:t>
            </a:r>
            <a:r>
              <a:rPr lang="sr-Latn-RS" dirty="0" smtClean="0">
                <a:solidFill>
                  <a:schemeClr val="tx1"/>
                </a:solidFill>
              </a:rPr>
              <a:t>PCR</a:t>
            </a:r>
            <a:r>
              <a:rPr lang="sr-Cyrl-RS" dirty="0" smtClean="0">
                <a:solidFill>
                  <a:schemeClr val="tx1"/>
                </a:solidFill>
              </a:rPr>
              <a:t>-ом може пратити терапијски ефекат лека код присуства Филаделфија хромозома (транслокација 9/22), који смањује могућност настанка ове мутације.</a:t>
            </a:r>
          </a:p>
          <a:p>
            <a:pPr algn="l"/>
            <a:endParaRPr lang="sr-Cyrl-RS" dirty="0" smtClean="0">
              <a:solidFill>
                <a:schemeClr val="tx1"/>
              </a:solidFill>
            </a:endParaRPr>
          </a:p>
          <a:p>
            <a:pPr algn="l"/>
            <a:r>
              <a:rPr lang="sr-Cyrl-RS" dirty="0" smtClean="0">
                <a:solidFill>
                  <a:schemeClr val="tx1"/>
                </a:solidFill>
              </a:rPr>
              <a:t>Производња лекова: </a:t>
            </a:r>
            <a:r>
              <a:rPr lang="sr-Latn-RS" dirty="0" smtClean="0">
                <a:solidFill>
                  <a:schemeClr val="tx1"/>
                </a:solidFill>
              </a:rPr>
              <a:t>PCR </a:t>
            </a:r>
            <a:r>
              <a:rPr lang="sr-Cyrl-RS" dirty="0" smtClean="0">
                <a:solidFill>
                  <a:schemeClr val="tx1"/>
                </a:solidFill>
              </a:rPr>
              <a:t>методе нашла је широку примену у фармацеутској индустрији и генској терапији, која представља будућност у лечењу многих болести.</a:t>
            </a:r>
            <a:endParaRPr lang="en-US"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720079"/>
          </a:xfrm>
        </p:spPr>
        <p:txBody>
          <a:bodyPr>
            <a:normAutofit fontScale="90000"/>
          </a:bodyPr>
          <a:lstStyle/>
          <a:p>
            <a:r>
              <a:rPr lang="sr-Cyrl-RS" dirty="0" smtClean="0"/>
              <a:t>МУТАЦИЈЕ</a:t>
            </a:r>
            <a:endParaRPr lang="en-US" dirty="0"/>
          </a:p>
        </p:txBody>
      </p:sp>
      <p:sp>
        <p:nvSpPr>
          <p:cNvPr id="3" name="Subtitle 2"/>
          <p:cNvSpPr>
            <a:spLocks noGrp="1"/>
          </p:cNvSpPr>
          <p:nvPr>
            <p:ph type="subTitle" idx="1"/>
          </p:nvPr>
        </p:nvSpPr>
        <p:spPr>
          <a:xfrm>
            <a:off x="323528" y="1052736"/>
            <a:ext cx="8496944" cy="5544616"/>
          </a:xfrm>
        </p:spPr>
        <p:txBody>
          <a:bodyPr>
            <a:normAutofit/>
          </a:bodyPr>
          <a:lstStyle/>
          <a:p>
            <a:pPr algn="l"/>
            <a:r>
              <a:rPr lang="sr-Cyrl-RS" sz="2000" dirty="0" smtClean="0">
                <a:solidFill>
                  <a:schemeClr val="tx1"/>
                </a:solidFill>
              </a:rPr>
              <a:t>Паралелно са разввојем молекуларне биологије све већи број научних открића ишао је  у прилог хипотези да у основи хуманих обољења ,,леже,, генетске мутације.</a:t>
            </a:r>
          </a:p>
          <a:p>
            <a:pPr algn="l"/>
            <a:endParaRPr lang="sr-Cyrl-RS" sz="2000" dirty="0" smtClean="0">
              <a:solidFill>
                <a:schemeClr val="tx1"/>
              </a:solidFill>
            </a:endParaRPr>
          </a:p>
          <a:p>
            <a:pPr algn="l"/>
            <a:r>
              <a:rPr lang="sr-Cyrl-RS" sz="2000" dirty="0" smtClean="0">
                <a:solidFill>
                  <a:schemeClr val="tx1"/>
                </a:solidFill>
              </a:rPr>
              <a:t>Двадесет први век представља век развоја нове научне гране молекуларне медицине која им аза циљ персонализацију медицине. Коришћењем савремених молекуларно биолошких техника у могућности смо да испитујемо профил генетских измена (мутација) у сваком патолошком стању које се дефинише као болест. То уједно представља и старт у развоју генске терапије којом ће у будућности бити могуће лечити огромну већину, а данас нарочито неизлечивих хуманих болести. </a:t>
            </a:r>
          </a:p>
          <a:p>
            <a:pPr algn="l"/>
            <a:r>
              <a:rPr lang="sr-Cyrl-RS" sz="2000" dirty="0" smtClean="0">
                <a:solidFill>
                  <a:schemeClr val="tx1"/>
                </a:solidFill>
              </a:rPr>
              <a:t>Наравно то се пре свега односи на малигне болести и АИДС.</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648071"/>
          </a:xfrm>
        </p:spPr>
        <p:txBody>
          <a:bodyPr>
            <a:normAutofit fontScale="90000"/>
          </a:bodyPr>
          <a:lstStyle/>
          <a:p>
            <a:r>
              <a:rPr lang="sr-Cyrl-RS" dirty="0" smtClean="0"/>
              <a:t>Примена </a:t>
            </a:r>
            <a:r>
              <a:rPr lang="sr-Latn-RS" dirty="0" smtClean="0"/>
              <a:t>PCR</a:t>
            </a:r>
            <a:r>
              <a:rPr lang="sr-Cyrl-RS" dirty="0" smtClean="0"/>
              <a:t> методе у клиничкој пракси</a:t>
            </a:r>
            <a:endParaRPr lang="en-US" dirty="0"/>
          </a:p>
        </p:txBody>
      </p:sp>
      <p:sp>
        <p:nvSpPr>
          <p:cNvPr id="3" name="Subtitle 2"/>
          <p:cNvSpPr>
            <a:spLocks noGrp="1"/>
          </p:cNvSpPr>
          <p:nvPr>
            <p:ph type="subTitle" idx="1"/>
          </p:nvPr>
        </p:nvSpPr>
        <p:spPr>
          <a:xfrm>
            <a:off x="179512" y="1268760"/>
            <a:ext cx="8784976" cy="5400600"/>
          </a:xfrm>
        </p:spPr>
        <p:txBody>
          <a:bodyPr>
            <a:normAutofit/>
          </a:bodyPr>
          <a:lstStyle/>
          <a:p>
            <a:pPr algn="l"/>
            <a:r>
              <a:rPr lang="sr-Cyrl-RS" sz="2000" dirty="0" smtClean="0">
                <a:solidFill>
                  <a:schemeClr val="tx1"/>
                </a:solidFill>
              </a:rPr>
              <a:t>Криминологија и судска медицина: </a:t>
            </a:r>
            <a:r>
              <a:rPr lang="sr-Latn-RS" sz="2000" dirty="0" smtClean="0">
                <a:solidFill>
                  <a:schemeClr val="tx1"/>
                </a:solidFill>
              </a:rPr>
              <a:t>PCR</a:t>
            </a:r>
            <a:r>
              <a:rPr lang="sr-Cyrl-RS" sz="2000" dirty="0" smtClean="0">
                <a:solidFill>
                  <a:schemeClr val="tx1"/>
                </a:solidFill>
              </a:rPr>
              <a:t> се користи за утврђивање очинства и у доказним поступцима пред судом. Сви људи се муђусобно разликују на ДНК нивоу. Посебна класа генских локуса садржи краће или дуже низове нуклеотида, поновљене од неколико пута до хиљаду пута. Број поновљених секвенци је различит за сваку особу, јер се ради о изузетно полиморфним генима. </a:t>
            </a:r>
          </a:p>
          <a:p>
            <a:pPr algn="l"/>
            <a:endParaRPr lang="sr-Cyrl-RS" sz="2000" dirty="0" smtClean="0">
              <a:solidFill>
                <a:schemeClr val="tx1"/>
              </a:solidFill>
            </a:endParaRPr>
          </a:p>
          <a:p>
            <a:pPr algn="l"/>
            <a:r>
              <a:rPr lang="ru-RU" sz="2000" dirty="0" smtClean="0">
                <a:solidFill>
                  <a:schemeClr val="tx1"/>
                </a:solidFill>
              </a:rPr>
              <a:t>У криминологији се користи за утврђивање припадности одговарајућег доказног материјала (крв, длака, излучевине) са места злочина особи за коју се сумња да је починилац. У судској медицини се користи и за идентификацију посмртних остатака.</a:t>
            </a:r>
            <a:endParaRPr lang="en-US" sz="2000" dirty="0">
              <a:solidFill>
                <a:schemeClr val="tx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504055"/>
          </a:xfrm>
        </p:spPr>
        <p:txBody>
          <a:bodyPr>
            <a:normAutofit fontScale="90000"/>
          </a:bodyPr>
          <a:lstStyle/>
          <a:p>
            <a:r>
              <a:rPr lang="sr-Cyrl-RS" dirty="0" smtClean="0"/>
              <a:t>Закључак</a:t>
            </a:r>
            <a:endParaRPr lang="en-US" dirty="0"/>
          </a:p>
        </p:txBody>
      </p:sp>
      <p:sp>
        <p:nvSpPr>
          <p:cNvPr id="3" name="Subtitle 2"/>
          <p:cNvSpPr>
            <a:spLocks noGrp="1"/>
          </p:cNvSpPr>
          <p:nvPr>
            <p:ph type="subTitle" idx="1"/>
          </p:nvPr>
        </p:nvSpPr>
        <p:spPr>
          <a:xfrm>
            <a:off x="179512" y="980728"/>
            <a:ext cx="8568952" cy="5472608"/>
          </a:xfrm>
        </p:spPr>
        <p:txBody>
          <a:bodyPr>
            <a:normAutofit fontScale="62500" lnSpcReduction="20000"/>
          </a:bodyPr>
          <a:lstStyle/>
          <a:p>
            <a:pPr algn="l"/>
            <a:r>
              <a:rPr lang="ru-RU" dirty="0" smtClean="0">
                <a:solidFill>
                  <a:schemeClr val="tx1"/>
                </a:solidFill>
              </a:rPr>
              <a:t>Скоро све методе које се користе данас у клиничкој пракси су индиректне методе. </a:t>
            </a:r>
            <a:r>
              <a:rPr lang="en-US" dirty="0" smtClean="0">
                <a:solidFill>
                  <a:schemeClr val="tx1"/>
                </a:solidFill>
              </a:rPr>
              <a:t>PCR</a:t>
            </a:r>
            <a:r>
              <a:rPr lang="ru-RU" dirty="0" smtClean="0">
                <a:solidFill>
                  <a:schemeClr val="tx1"/>
                </a:solidFill>
              </a:rPr>
              <a:t> је једина директна метода поред микробилошких метода која доказује присуство генома одређеног инфективног агенса у</a:t>
            </a:r>
          </a:p>
          <a:p>
            <a:pPr algn="l"/>
            <a:r>
              <a:rPr lang="ru-RU" dirty="0" smtClean="0">
                <a:solidFill>
                  <a:schemeClr val="tx1"/>
                </a:solidFill>
              </a:rPr>
              <a:t>организму или гена који је предмет испитивања.</a:t>
            </a:r>
          </a:p>
          <a:p>
            <a:pPr algn="l"/>
            <a:endParaRPr lang="ru-RU" dirty="0" smtClean="0">
              <a:solidFill>
                <a:schemeClr val="tx1"/>
              </a:solidFill>
            </a:endParaRPr>
          </a:p>
          <a:p>
            <a:pPr algn="l"/>
            <a:r>
              <a:rPr lang="en-US" dirty="0" smtClean="0">
                <a:solidFill>
                  <a:schemeClr val="tx1"/>
                </a:solidFill>
              </a:rPr>
              <a:t>PCR</a:t>
            </a:r>
            <a:r>
              <a:rPr lang="ru-RU" dirty="0" smtClean="0">
                <a:solidFill>
                  <a:schemeClr val="tx1"/>
                </a:solidFill>
              </a:rPr>
              <a:t> је високо специфична метода, јер је пар прајмера по циљној секвенци специфичан само за одговарајући фрагмент ДНК. Из једне циљне секвенце</a:t>
            </a:r>
          </a:p>
          <a:p>
            <a:pPr algn="l"/>
            <a:r>
              <a:rPr lang="ru-RU" dirty="0" smtClean="0">
                <a:solidFill>
                  <a:schemeClr val="tx1"/>
                </a:solidFill>
              </a:rPr>
              <a:t>може се добити преко милијарду копија које омогућавају њену идентификацију и мерење. За испитивање циљне секвенце није неопходна велика количина ДНК нити високи квалитет ДНК узорка.</a:t>
            </a:r>
          </a:p>
          <a:p>
            <a:pPr algn="l"/>
            <a:endParaRPr lang="ru-RU" dirty="0" smtClean="0">
              <a:solidFill>
                <a:schemeClr val="tx1"/>
              </a:solidFill>
            </a:endParaRPr>
          </a:p>
          <a:p>
            <a:pPr algn="l"/>
            <a:r>
              <a:rPr lang="ru-RU" dirty="0" smtClean="0">
                <a:solidFill>
                  <a:schemeClr val="tx1"/>
                </a:solidFill>
              </a:rPr>
              <a:t>Детекција циљне секвенце може се обавити за један дан, што је велика предност у идентификацији оних инфективних агенаса којима је потребно по недељу дана за раст на одговарајућој подлози као што је бацил туберкулозе.</a:t>
            </a:r>
          </a:p>
          <a:p>
            <a:pPr algn="l"/>
            <a:endParaRPr lang="ru-RU" dirty="0" smtClean="0">
              <a:solidFill>
                <a:schemeClr val="tx1"/>
              </a:solidFill>
            </a:endParaRPr>
          </a:p>
          <a:p>
            <a:pPr algn="l"/>
            <a:r>
              <a:rPr lang="en-US" dirty="0" smtClean="0">
                <a:solidFill>
                  <a:schemeClr val="tx1"/>
                </a:solidFill>
              </a:rPr>
              <a:t>PCR</a:t>
            </a:r>
            <a:r>
              <a:rPr lang="ru-RU" dirty="0" smtClean="0">
                <a:solidFill>
                  <a:schemeClr val="tx1"/>
                </a:solidFill>
              </a:rPr>
              <a:t> има широку примену у биомедицинским наукама и готово да нема области научног истаживања у којој није нашла примену.</a:t>
            </a:r>
            <a:endParaRPr 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88641"/>
            <a:ext cx="8496944" cy="3411810"/>
          </a:xfrm>
        </p:spPr>
        <p:txBody>
          <a:bodyPr>
            <a:normAutofit/>
          </a:bodyPr>
          <a:lstStyle/>
          <a:p>
            <a:pPr algn="l"/>
            <a:r>
              <a:rPr lang="sr-Cyrl-RS" u="sng" dirty="0" smtClean="0"/>
              <a:t> </a:t>
            </a:r>
            <a:r>
              <a:rPr lang="sr-Cyrl-RS" sz="2000" u="sng" dirty="0" smtClean="0"/>
              <a:t>Дефиниција: током готово 10 година дугој историји класичне генетике откривене су бројне законитости и осбености како наслеђиване, тако и мутаногенезе. Данас, мутације се грубо могу дефинисати као структурне измене ДНК молекула, које се у највећем броју случајева не могу исправити. Измене могу обухватити од једног нуклеотида у ДНК до читавог генома. </a:t>
            </a:r>
            <a:endParaRPr lang="en-US" sz="2000" u="sng" dirty="0"/>
          </a:p>
        </p:txBody>
      </p:sp>
      <p:sp>
        <p:nvSpPr>
          <p:cNvPr id="3" name="Subtitle 2"/>
          <p:cNvSpPr>
            <a:spLocks noGrp="1"/>
          </p:cNvSpPr>
          <p:nvPr>
            <p:ph type="subTitle" idx="1"/>
          </p:nvPr>
        </p:nvSpPr>
        <p:spPr>
          <a:xfrm>
            <a:off x="251520" y="3429000"/>
            <a:ext cx="8568952" cy="3168352"/>
          </a:xfrm>
        </p:spPr>
        <p:txBody>
          <a:bodyPr>
            <a:noAutofit/>
          </a:bodyPr>
          <a:lstStyle/>
          <a:p>
            <a:pPr algn="l"/>
            <a:r>
              <a:rPr lang="sr-Cyrl-RS" sz="2000" dirty="0" smtClean="0">
                <a:solidFill>
                  <a:schemeClr val="tx1"/>
                </a:solidFill>
              </a:rPr>
              <a:t>Аналогно различитим дефиницијама, постоје и бројне поделе мутација. Обично се деле по својој природи, месту дешавања и ефекту на организам који је њихов носилац. Широко прихваћена подела која се данас најчешће користи, мутацију дели у три велике групе:</a:t>
            </a:r>
          </a:p>
          <a:p>
            <a:pPr algn="l">
              <a:buFontTx/>
              <a:buChar char="-"/>
            </a:pPr>
            <a:r>
              <a:rPr lang="en-US" sz="2000" dirty="0" smtClean="0">
                <a:solidFill>
                  <a:schemeClr val="tx1"/>
                </a:solidFill>
              </a:rPr>
              <a:t> </a:t>
            </a:r>
            <a:r>
              <a:rPr lang="sr-Cyrl-RS" sz="2000" dirty="0" smtClean="0">
                <a:solidFill>
                  <a:schemeClr val="tx1"/>
                </a:solidFill>
              </a:rPr>
              <a:t>генске мутације</a:t>
            </a:r>
          </a:p>
          <a:p>
            <a:pPr algn="l"/>
            <a:r>
              <a:rPr lang="sr-Cyrl-RS" sz="2000" dirty="0" smtClean="0">
                <a:solidFill>
                  <a:schemeClr val="tx1"/>
                </a:solidFill>
              </a:rPr>
              <a:t>- хромозомске мутације или аберације</a:t>
            </a:r>
          </a:p>
          <a:p>
            <a:pPr algn="l"/>
            <a:r>
              <a:rPr lang="sr-Cyrl-RS" sz="2000" dirty="0" smtClean="0">
                <a:solidFill>
                  <a:schemeClr val="tx1"/>
                </a:solidFill>
              </a:rPr>
              <a:t>- геномске мутације или нумерићке аберације</a:t>
            </a:r>
            <a:endParaRPr lang="en-US" sz="2000"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8641"/>
            <a:ext cx="7772400" cy="648071"/>
          </a:xfrm>
        </p:spPr>
        <p:txBody>
          <a:bodyPr>
            <a:normAutofit fontScale="90000"/>
          </a:bodyPr>
          <a:lstStyle/>
          <a:p>
            <a:r>
              <a:rPr lang="sr-Cyrl-RS" dirty="0" smtClean="0"/>
              <a:t>ДЕТЕКЦИЈА МУТАЦИЈА</a:t>
            </a:r>
            <a:endParaRPr lang="en-US" dirty="0"/>
          </a:p>
        </p:txBody>
      </p:sp>
      <p:sp>
        <p:nvSpPr>
          <p:cNvPr id="3" name="Subtitle 2"/>
          <p:cNvSpPr>
            <a:spLocks noGrp="1"/>
          </p:cNvSpPr>
          <p:nvPr>
            <p:ph type="subTitle" idx="1"/>
          </p:nvPr>
        </p:nvSpPr>
        <p:spPr>
          <a:xfrm>
            <a:off x="395536" y="836712"/>
            <a:ext cx="8496944" cy="5832648"/>
          </a:xfrm>
        </p:spPr>
        <p:txBody>
          <a:bodyPr>
            <a:normAutofit fontScale="70000" lnSpcReduction="20000"/>
          </a:bodyPr>
          <a:lstStyle/>
          <a:p>
            <a:pPr algn="l">
              <a:buFontTx/>
              <a:buChar char="-"/>
            </a:pPr>
            <a:r>
              <a:rPr lang="sr-Cyrl-RS" sz="2000" dirty="0" smtClean="0">
                <a:solidFill>
                  <a:schemeClr val="tx1"/>
                </a:solidFill>
              </a:rPr>
              <a:t>Хромозомске и нумеричке аберације хромозомо детектују се светлосним микроскопом, употребом посебних трака (тзв. Г траке) или употребом флуоросцентног микроскопа (ФИСХ метода).</a:t>
            </a:r>
          </a:p>
          <a:p>
            <a:pPr algn="l">
              <a:buFontTx/>
              <a:buChar char="-"/>
            </a:pPr>
            <a:r>
              <a:rPr lang="sr-Cyrl-RS" sz="2000" dirty="0" smtClean="0">
                <a:solidFill>
                  <a:schemeClr val="tx1"/>
                </a:solidFill>
              </a:rPr>
              <a:t> Генске мутације могуће је детектовати као на нивоу ДНК, тако и на РНК нивоу и протеинима свим оним методама које се користе у анализи вих молекула (</a:t>
            </a:r>
            <a:r>
              <a:rPr lang="en-US" sz="2000" dirty="0" smtClean="0">
                <a:solidFill>
                  <a:schemeClr val="tx1"/>
                </a:solidFill>
              </a:rPr>
              <a:t>PCR, RT-PCR, Western blot, </a:t>
            </a:r>
            <a:r>
              <a:rPr lang="sr-Cyrl-RS" sz="2000" dirty="0" smtClean="0">
                <a:solidFill>
                  <a:schemeClr val="tx1"/>
                </a:solidFill>
              </a:rPr>
              <a:t>имунохистохемија...) </a:t>
            </a:r>
          </a:p>
          <a:p>
            <a:pPr algn="l"/>
            <a:r>
              <a:rPr lang="sr-Cyrl-RS" sz="2000" dirty="0" smtClean="0">
                <a:solidFill>
                  <a:schemeClr val="tx1"/>
                </a:solidFill>
              </a:rPr>
              <a:t> </a:t>
            </a:r>
          </a:p>
          <a:p>
            <a:pPr algn="l"/>
            <a:r>
              <a:rPr lang="sr-Cyrl-RS" sz="2000" dirty="0" smtClean="0">
                <a:solidFill>
                  <a:schemeClr val="tx1"/>
                </a:solidFill>
              </a:rPr>
              <a:t>Требамо разликовати појам мутације у односу на мутагене !!!!</a:t>
            </a:r>
          </a:p>
          <a:p>
            <a:pPr algn="l"/>
            <a:r>
              <a:rPr lang="sr-Cyrl-RS" sz="2000" dirty="0" smtClean="0">
                <a:solidFill>
                  <a:schemeClr val="tx1"/>
                </a:solidFill>
              </a:rPr>
              <a:t>Мутагени се дефинишу као агенси који мењају информацију организма (назив је латинског порекла и у буквално преводу значи порекло промене)</a:t>
            </a:r>
            <a:r>
              <a:rPr lang="en-US" sz="2000" dirty="0" smtClean="0">
                <a:solidFill>
                  <a:schemeClr val="tx1"/>
                </a:solidFill>
              </a:rPr>
              <a:t>. </a:t>
            </a:r>
            <a:r>
              <a:rPr lang="sr-Cyrl-RS" sz="2000" dirty="0" smtClean="0">
                <a:solidFill>
                  <a:schemeClr val="tx1"/>
                </a:solidFill>
              </a:rPr>
              <a:t>Поједини аутори их деле у три основне групе: биолошки мутагени, фактори природне средине, физички и хемијски мутагени.</a:t>
            </a:r>
          </a:p>
          <a:p>
            <a:pPr algn="l"/>
            <a:r>
              <a:rPr lang="sr-Cyrl-RS" sz="2000" dirty="0" smtClean="0">
                <a:solidFill>
                  <a:schemeClr val="tx1"/>
                </a:solidFill>
              </a:rPr>
              <a:t>У биолошке мутагене се сврставају бактерије, вируси и токсини паразитских организама.</a:t>
            </a:r>
          </a:p>
          <a:p>
            <a:pPr algn="l"/>
            <a:r>
              <a:rPr lang="sr-Cyrl-RS" sz="2000" dirty="0" smtClean="0">
                <a:solidFill>
                  <a:schemeClr val="tx1"/>
                </a:solidFill>
              </a:rPr>
              <a:t>Мутагени природне средине могу бити екстремне температуре и влажност, хемијски састав храневаздух и тла, као и електромагнетни таласи.</a:t>
            </a:r>
          </a:p>
          <a:p>
            <a:pPr algn="l"/>
            <a:endParaRPr lang="sr-Cyrl-RS" sz="2000" dirty="0" smtClean="0">
              <a:solidFill>
                <a:schemeClr val="tx1"/>
              </a:solidFill>
            </a:endParaRPr>
          </a:p>
          <a:p>
            <a:pPr algn="l"/>
            <a:r>
              <a:rPr lang="sr-Cyrl-RS" sz="2000" dirty="0" smtClean="0">
                <a:solidFill>
                  <a:schemeClr val="tx1"/>
                </a:solidFill>
              </a:rPr>
              <a:t>Конвенционалном поделом, мутагени се деле на физичке и хемијске.</a:t>
            </a:r>
          </a:p>
          <a:p>
            <a:pPr algn="l"/>
            <a:r>
              <a:rPr lang="sr-Cyrl-RS" sz="2000" dirty="0" smtClean="0">
                <a:solidFill>
                  <a:schemeClr val="tx1"/>
                </a:solidFill>
              </a:rPr>
              <a:t>Физичке мутагене обухватају разне врссте зрачења (пример је УВ зрачење, јонизујуће зрачење). Зрачење у ткивима индукујее повећану продукцију слободних радикала који су јаки мутагени фактори који делују на ДНК.</a:t>
            </a:r>
          </a:p>
          <a:p>
            <a:pPr algn="l"/>
            <a:endParaRPr lang="sr-Cyrl-RS" sz="2000" dirty="0" smtClean="0">
              <a:solidFill>
                <a:schemeClr val="tx1"/>
              </a:solidFill>
            </a:endParaRPr>
          </a:p>
          <a:p>
            <a:pPr algn="l"/>
            <a:r>
              <a:rPr lang="sr-Cyrl-RS" sz="2000" dirty="0" smtClean="0">
                <a:solidFill>
                  <a:schemeClr val="tx1"/>
                </a:solidFill>
              </a:rPr>
              <a:t>Модерна цивилизација препуна је хемијских мутагена. Хемикалије попут оних које се користе у пољопривреди и бројним гранама индустрије, тако и оне које се користе у свакодневном животу показују снажани мутагени ефекат. Према свом ефекту на ДНК ланац хемијски мутагени се деле на:</a:t>
            </a:r>
          </a:p>
          <a:p>
            <a:pPr marL="457200" indent="-457200" algn="l">
              <a:buAutoNum type="arabicPeriod"/>
            </a:pPr>
            <a:r>
              <a:rPr lang="sr-Cyrl-RS" sz="2000" dirty="0" smtClean="0">
                <a:solidFill>
                  <a:schemeClr val="tx1"/>
                </a:solidFill>
              </a:rPr>
              <a:t>Директне мутагене – реагујуна ДНК и трансформишу базе (азотска киселина, етилметансулфонат...)</a:t>
            </a:r>
          </a:p>
          <a:p>
            <a:pPr marL="457200" indent="-457200" algn="l">
              <a:buAutoNum type="arabicPeriod"/>
            </a:pPr>
            <a:r>
              <a:rPr lang="sr-Cyrl-RS" sz="2000" dirty="0" smtClean="0">
                <a:solidFill>
                  <a:schemeClr val="tx1"/>
                </a:solidFill>
              </a:rPr>
              <a:t>Аналоге пуринских и пиримидинских база</a:t>
            </a:r>
          </a:p>
          <a:p>
            <a:pPr marL="457200" indent="-457200" algn="l">
              <a:buAutoNum type="arabicPeriod"/>
            </a:pPr>
            <a:r>
              <a:rPr lang="sr-Cyrl-RS" sz="2000" dirty="0" smtClean="0">
                <a:solidFill>
                  <a:schemeClr val="tx1"/>
                </a:solidFill>
              </a:rPr>
              <a:t>Интеркалирајући мутагени који се умећу у ланац ДНК</a:t>
            </a:r>
            <a:endParaRPr lang="en-US" sz="2000" dirty="0" smtClean="0">
              <a:solidFill>
                <a:schemeClr val="tx1"/>
              </a:solidFill>
            </a:endParaRPr>
          </a:p>
          <a:p>
            <a:pPr algn="l"/>
            <a:endParaRPr lang="en-US" sz="20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404665"/>
            <a:ext cx="8424936" cy="3456383"/>
          </a:xfrm>
        </p:spPr>
        <p:txBody>
          <a:bodyPr>
            <a:normAutofit/>
          </a:bodyPr>
          <a:lstStyle/>
          <a:p>
            <a:pPr algn="l"/>
            <a:r>
              <a:rPr lang="sr-Cyrl-RS" sz="2000" dirty="0" smtClean="0"/>
              <a:t>ГЕНСКЕ МУТАЦИЈЕ: подразумевају измене у самој структури гена; мутације гена могу бити последица различитих генских збивања: супституције базе (замене), инсерције (уграживања), делеције (губитак) или мултипликације (умножавања) база.</a:t>
            </a:r>
            <a:br>
              <a:rPr lang="sr-Cyrl-RS" sz="2000" dirty="0" smtClean="0"/>
            </a:br>
            <a:r>
              <a:rPr lang="sr-Cyrl-RS" sz="2000" dirty="0" smtClean="0"/>
              <a:t/>
            </a:r>
            <a:br>
              <a:rPr lang="sr-Cyrl-RS" sz="2000" dirty="0" smtClean="0"/>
            </a:br>
            <a:r>
              <a:rPr lang="sr-Cyrl-RS" sz="2000" dirty="0" smtClean="0"/>
              <a:t>ХРОМОЗОМСКЕ МУТАЦИЈЕ ИЛИ АБЕРАЦИЈЕ: структурне промене хромозома настају под дејством различитих мутагених фактора који доводе до прекида у интегритету (структури) хромозома. До ових промена може доћи у свим фазама ћелиског циклуса. </a:t>
            </a:r>
            <a:endParaRPr lang="en-US" sz="2000" dirty="0"/>
          </a:p>
        </p:txBody>
      </p:sp>
      <p:sp>
        <p:nvSpPr>
          <p:cNvPr id="4" name="Subtitle 3"/>
          <p:cNvSpPr>
            <a:spLocks noGrp="1"/>
          </p:cNvSpPr>
          <p:nvPr>
            <p:ph type="subTitle" idx="1"/>
          </p:nvPr>
        </p:nvSpPr>
        <p:spPr>
          <a:xfrm>
            <a:off x="251520" y="3886200"/>
            <a:ext cx="8712968" cy="2711152"/>
          </a:xfrm>
        </p:spPr>
        <p:txBody>
          <a:bodyPr>
            <a:normAutofit/>
          </a:bodyPr>
          <a:lstStyle/>
          <a:p>
            <a:pPr algn="l"/>
            <a:r>
              <a:rPr lang="sr-Cyrl-RS" sz="2000" dirty="0" smtClean="0">
                <a:solidFill>
                  <a:schemeClr val="tx1"/>
                </a:solidFill>
              </a:rPr>
              <a:t>Ове мутације су одговорне за готово половину случајева раног губитка плода и то током првог триместра трудноће. Бебе са хромозомским аберацијама често умиру непосредно после рођења, док је изузетно редак случај да особе са тежим хромозомским аберацијама имају дужи животни век.</a:t>
            </a:r>
          </a:p>
          <a:p>
            <a:pPr algn="l"/>
            <a:r>
              <a:rPr lang="sr-Cyrl-RS" sz="2000" dirty="0" smtClean="0">
                <a:solidFill>
                  <a:schemeClr val="tx1"/>
                </a:solidFill>
              </a:rPr>
              <a:t>Хромозомске промене могу обухватити прерасподелу генетског материјала инверзије и транслокације или промену количине генетског материјала делеције и дупликација.</a:t>
            </a:r>
            <a:endParaRPr lang="en-US" sz="20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60648"/>
            <a:ext cx="8640960" cy="4536504"/>
          </a:xfrm>
        </p:spPr>
        <p:txBody>
          <a:bodyPr>
            <a:noAutofit/>
          </a:bodyPr>
          <a:lstStyle/>
          <a:p>
            <a:pPr algn="l"/>
            <a:r>
              <a:rPr lang="sr-Cyrl-RS" sz="1600" b="1" dirty="0" smtClean="0"/>
              <a:t>Делеције</a:t>
            </a:r>
            <a:r>
              <a:rPr lang="sr-Cyrl-RS" sz="1600" dirty="0" smtClean="0"/>
              <a:t> су губитак појединих сегмената хромозома, обично имају веома штетне последице за своје носиоце (губитак читаве групе гена). Често се летално завршавају.</a:t>
            </a:r>
            <a:br>
              <a:rPr lang="sr-Cyrl-RS" sz="1600" dirty="0" smtClean="0"/>
            </a:br>
            <a:r>
              <a:rPr lang="sr-Cyrl-RS" sz="1600" b="1" dirty="0" smtClean="0"/>
              <a:t>Дупликације</a:t>
            </a:r>
            <a:r>
              <a:rPr lang="sr-Cyrl-RS" sz="1600" dirty="0" smtClean="0"/>
              <a:t> су релативно ретке хромозомске аберације и представљају удвајање хромозомских сегмената, а као последица је могуће формирање дицентричних хромозома. Најчешћи клинички синдроми који су повезани са дуплицирањем делова хромозома су:</a:t>
            </a:r>
            <a:br>
              <a:rPr lang="sr-Cyrl-RS" sz="1600" dirty="0" smtClean="0"/>
            </a:br>
            <a:r>
              <a:rPr lang="sr-Cyrl-RS" sz="1600" dirty="0" smtClean="0"/>
              <a:t>- тризомија кратког крака хромозома4,5,9,12</a:t>
            </a:r>
            <a:br>
              <a:rPr lang="sr-Cyrl-RS" sz="1600" dirty="0" smtClean="0"/>
            </a:br>
            <a:r>
              <a:rPr lang="sr-Cyrl-RS" sz="1600" dirty="0" smtClean="0"/>
              <a:t>- тризомија дугог крака хромозома 14</a:t>
            </a:r>
            <a:br>
              <a:rPr lang="sr-Cyrl-RS" sz="1600" dirty="0" smtClean="0"/>
            </a:br>
            <a:r>
              <a:rPr lang="sr-Cyrl-RS" sz="1600" b="1" dirty="0" smtClean="0"/>
              <a:t>Инсерције</a:t>
            </a:r>
            <a:r>
              <a:rPr lang="sr-Cyrl-RS" sz="1600" dirty="0" smtClean="0"/>
              <a:t> подразумевају променелокализације одређеног фрагмента хромозома.</a:t>
            </a:r>
            <a:br>
              <a:rPr lang="sr-Cyrl-RS" sz="1600" dirty="0" smtClean="0"/>
            </a:br>
            <a:r>
              <a:rPr lang="sr-Cyrl-RS" sz="1600" b="1" dirty="0" smtClean="0"/>
              <a:t>Инверзија</a:t>
            </a:r>
            <a:r>
              <a:rPr lang="sr-Cyrl-RS" sz="1600" dirty="0" smtClean="0"/>
              <a:t> подразумева промену орјентације хромозомског сегмента за 180 степени. За одређивање инверзије су потребна два прекида на истом хромозому.</a:t>
            </a:r>
            <a:br>
              <a:rPr lang="sr-Cyrl-RS" sz="1600" dirty="0" smtClean="0"/>
            </a:br>
            <a:endParaRPr lang="en-US" sz="1600" dirty="0"/>
          </a:p>
        </p:txBody>
      </p:sp>
      <p:sp>
        <p:nvSpPr>
          <p:cNvPr id="3" name="Subtitle 2"/>
          <p:cNvSpPr>
            <a:spLocks noGrp="1"/>
          </p:cNvSpPr>
          <p:nvPr>
            <p:ph type="subTitle" idx="1"/>
          </p:nvPr>
        </p:nvSpPr>
        <p:spPr>
          <a:xfrm>
            <a:off x="179512" y="4149080"/>
            <a:ext cx="8568952" cy="2708920"/>
          </a:xfrm>
        </p:spPr>
        <p:txBody>
          <a:bodyPr>
            <a:normAutofit/>
          </a:bodyPr>
          <a:lstStyle/>
          <a:p>
            <a:pPr algn="l"/>
            <a:r>
              <a:rPr lang="sr-Cyrl-RS" sz="1600" b="1" dirty="0" smtClean="0">
                <a:solidFill>
                  <a:schemeClr val="tx1"/>
                </a:solidFill>
              </a:rPr>
              <a:t>Транслокација</a:t>
            </a:r>
            <a:r>
              <a:rPr lang="sr-Cyrl-RS" sz="1600" dirty="0" smtClean="0">
                <a:solidFill>
                  <a:schemeClr val="tx1"/>
                </a:solidFill>
              </a:rPr>
              <a:t> представља размену делова између хомологих или нехомологих хромозома, често доводе до раздвајања везаних гена што резултира бројним аномалијама, а често може имати и фатално дејство.</a:t>
            </a:r>
          </a:p>
          <a:p>
            <a:pPr algn="l"/>
            <a:r>
              <a:rPr lang="sr-Cyrl-RS" sz="1600" dirty="0" smtClean="0">
                <a:solidFill>
                  <a:schemeClr val="tx1"/>
                </a:solidFill>
              </a:rPr>
              <a:t>Транслокације се често детектују у малиним болестим аљуди. У савременој медицини, детекцције транслокација представљају златни стандард у дијагностици бројних хематолошких  малигних болести.</a:t>
            </a:r>
          </a:p>
          <a:p>
            <a:pPr algn="l"/>
            <a:r>
              <a:rPr lang="sr-Cyrl-RS" sz="1600" dirty="0" smtClean="0">
                <a:solidFill>
                  <a:schemeClr val="tx1"/>
                </a:solidFill>
              </a:rPr>
              <a:t>Пр.  транслокација са 9 на 22 хромозом детектована је код болесника са ХМЛ; </a:t>
            </a:r>
            <a:endParaRPr lang="en-US" sz="1600"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0649"/>
            <a:ext cx="8134672" cy="2088231"/>
          </a:xfrm>
        </p:spPr>
        <p:txBody>
          <a:bodyPr>
            <a:normAutofit fontScale="90000"/>
          </a:bodyPr>
          <a:lstStyle/>
          <a:p>
            <a:pPr algn="l"/>
            <a:r>
              <a:rPr lang="sr-Cyrl-RS" sz="2000" dirty="0" smtClean="0"/>
              <a:t>ГЕНОМСКЕ МУТАЦИЈЕ ИЛИ НУМЕРИЧКЕ АБЕРАЦИЈЕ представљају промене у броју хромозома и деле се на:</a:t>
            </a:r>
            <a:br>
              <a:rPr lang="sr-Cyrl-RS" sz="2000" dirty="0" smtClean="0"/>
            </a:br>
            <a:r>
              <a:rPr lang="sr-Cyrl-RS" sz="2000" dirty="0" smtClean="0"/>
              <a:t>- полиплоидије где долази до умножавања целог сета хромозома (уместо диплоидног броја 46(2</a:t>
            </a:r>
            <a:r>
              <a:rPr lang="en-US" sz="2000" dirty="0" smtClean="0"/>
              <a:t>n), </a:t>
            </a:r>
            <a:r>
              <a:rPr lang="sr-Cyrl-RS" sz="2000" dirty="0" smtClean="0"/>
              <a:t> ћелија садржи триплоидан 69 (3</a:t>
            </a:r>
            <a:r>
              <a:rPr lang="en-US" sz="2000" dirty="0" smtClean="0"/>
              <a:t>n), </a:t>
            </a:r>
            <a:r>
              <a:rPr lang="sr-Cyrl-RS" sz="2000" dirty="0" smtClean="0"/>
              <a:t> тертраплоидан 92 (4</a:t>
            </a:r>
            <a:r>
              <a:rPr lang="en-US" sz="2000" dirty="0" smtClean="0"/>
              <a:t>n), </a:t>
            </a:r>
            <a:r>
              <a:rPr lang="sr-Cyrl-RS" sz="2000" dirty="0" smtClean="0"/>
              <a:t>аплоидан број хромозома</a:t>
            </a:r>
            <a:br>
              <a:rPr lang="sr-Cyrl-RS" sz="2000" dirty="0" smtClean="0"/>
            </a:br>
            <a:r>
              <a:rPr lang="sr-Cyrl-RS" sz="2000" dirty="0" smtClean="0"/>
              <a:t>- анеуплоидија где долазо до губитка или добитка једног или више хромозома у ћелији</a:t>
            </a:r>
            <a:br>
              <a:rPr lang="sr-Cyrl-RS" sz="2000" dirty="0" smtClean="0"/>
            </a:br>
            <a:endParaRPr lang="en-US" sz="2000" dirty="0"/>
          </a:p>
        </p:txBody>
      </p:sp>
      <p:sp>
        <p:nvSpPr>
          <p:cNvPr id="3" name="Subtitle 2"/>
          <p:cNvSpPr>
            <a:spLocks noGrp="1"/>
          </p:cNvSpPr>
          <p:nvPr>
            <p:ph type="subTitle" idx="1"/>
          </p:nvPr>
        </p:nvSpPr>
        <p:spPr>
          <a:xfrm>
            <a:off x="179512" y="2204864"/>
            <a:ext cx="8712968" cy="4176464"/>
          </a:xfrm>
        </p:spPr>
        <p:txBody>
          <a:bodyPr>
            <a:normAutofit/>
          </a:bodyPr>
          <a:lstStyle/>
          <a:p>
            <a:pPr algn="l"/>
            <a:r>
              <a:rPr lang="sr-Cyrl-RS" sz="2000" dirty="0" smtClean="0">
                <a:solidFill>
                  <a:schemeClr val="tx1"/>
                </a:solidFill>
              </a:rPr>
              <a:t>Пр. Анеуплоидије</a:t>
            </a:r>
            <a:endParaRPr lang="en-US" sz="2000" dirty="0" smtClean="0">
              <a:solidFill>
                <a:schemeClr val="tx1"/>
              </a:solidFill>
            </a:endParaRPr>
          </a:p>
          <a:p>
            <a:pPr algn="l"/>
            <a:r>
              <a:rPr lang="sr-Cyrl-RS" sz="2000" dirty="0" smtClean="0">
                <a:solidFill>
                  <a:schemeClr val="tx1"/>
                </a:solidFill>
              </a:rPr>
              <a:t> </a:t>
            </a:r>
            <a:r>
              <a:rPr lang="en-US" sz="2000" dirty="0" smtClean="0">
                <a:solidFill>
                  <a:schemeClr val="tx1"/>
                </a:solidFill>
              </a:rPr>
              <a:t>-</a:t>
            </a:r>
            <a:r>
              <a:rPr lang="sr-Cyrl-RS" sz="2000" dirty="0" smtClean="0">
                <a:solidFill>
                  <a:schemeClr val="tx1"/>
                </a:solidFill>
              </a:rPr>
              <a:t> Тарнеров синдром (45</a:t>
            </a:r>
            <a:r>
              <a:rPr lang="en-US" sz="2000" dirty="0" smtClean="0">
                <a:solidFill>
                  <a:schemeClr val="tx1"/>
                </a:solidFill>
              </a:rPr>
              <a:t>X) </a:t>
            </a:r>
            <a:r>
              <a:rPr lang="sr-Cyrl-RS" sz="2000" dirty="0" smtClean="0">
                <a:solidFill>
                  <a:schemeClr val="tx1"/>
                </a:solidFill>
              </a:rPr>
              <a:t>или монозомија </a:t>
            </a:r>
            <a:r>
              <a:rPr lang="en-US" sz="2000" dirty="0" smtClean="0">
                <a:solidFill>
                  <a:schemeClr val="tx1"/>
                </a:solidFill>
              </a:rPr>
              <a:t>X </a:t>
            </a:r>
            <a:r>
              <a:rPr lang="sr-Cyrl-RS" sz="2000" dirty="0" smtClean="0">
                <a:solidFill>
                  <a:schemeClr val="tx1"/>
                </a:solidFill>
              </a:rPr>
              <a:t>хромозома.</a:t>
            </a:r>
            <a:endParaRPr lang="en-US" sz="2000" dirty="0" smtClean="0">
              <a:solidFill>
                <a:schemeClr val="tx1"/>
              </a:solidFill>
            </a:endParaRPr>
          </a:p>
          <a:p>
            <a:pPr algn="l"/>
            <a:endParaRPr lang="en-US" sz="2000" dirty="0" smtClean="0">
              <a:solidFill>
                <a:schemeClr val="tx1"/>
              </a:solidFill>
            </a:endParaRPr>
          </a:p>
          <a:p>
            <a:pPr algn="l"/>
            <a:endParaRPr lang="sr-Cyrl-RS" sz="2000" dirty="0" smtClean="0">
              <a:solidFill>
                <a:schemeClr val="tx1"/>
              </a:solidFill>
            </a:endParaRPr>
          </a:p>
          <a:p>
            <a:pPr algn="l">
              <a:buFontTx/>
              <a:buChar char="-"/>
            </a:pPr>
            <a:r>
              <a:rPr lang="en-US" sz="2000" dirty="0" smtClean="0">
                <a:solidFill>
                  <a:schemeClr val="tx1"/>
                </a:solidFill>
              </a:rPr>
              <a:t> </a:t>
            </a:r>
            <a:r>
              <a:rPr lang="sr-Cyrl-RS" sz="2000" dirty="0" smtClean="0">
                <a:solidFill>
                  <a:schemeClr val="tx1"/>
                </a:solidFill>
              </a:rPr>
              <a:t>Даунов синдром (уместо 46, ове особе поседују 47 хромозома) или тризомија 21 хромозома.</a:t>
            </a:r>
            <a:endParaRPr lang="en-US" sz="2000" dirty="0" smtClean="0">
              <a:solidFill>
                <a:schemeClr val="tx1"/>
              </a:solidFill>
            </a:endParaRPr>
          </a:p>
          <a:p>
            <a:pPr algn="l">
              <a:buFontTx/>
              <a:buChar char="-"/>
            </a:pPr>
            <a:endParaRPr lang="en-US" sz="2000" dirty="0" smtClean="0">
              <a:solidFill>
                <a:schemeClr val="tx1"/>
              </a:solidFill>
            </a:endParaRPr>
          </a:p>
          <a:p>
            <a:pPr algn="l">
              <a:buFontTx/>
              <a:buChar char="-"/>
            </a:pPr>
            <a:endParaRPr lang="en-US" sz="2000" dirty="0" smtClean="0">
              <a:solidFill>
                <a:schemeClr val="tx1"/>
              </a:solidFill>
            </a:endParaRPr>
          </a:p>
          <a:p>
            <a:pPr algn="l">
              <a:buFontTx/>
              <a:buChar char="-"/>
            </a:pPr>
            <a:endParaRPr lang="sr-Cyrl-RS" sz="2000" dirty="0" smtClean="0">
              <a:solidFill>
                <a:schemeClr val="tx1"/>
              </a:solidFill>
            </a:endParaRPr>
          </a:p>
          <a:p>
            <a:pPr algn="l">
              <a:buFontTx/>
              <a:buChar char="-"/>
            </a:pPr>
            <a:r>
              <a:rPr lang="sr-Cyrl-RS" sz="2000" dirty="0" smtClean="0">
                <a:solidFill>
                  <a:schemeClr val="tx1"/>
                </a:solidFill>
              </a:rPr>
              <a:t> Клинефелтеров синдром: појава два </a:t>
            </a:r>
            <a:r>
              <a:rPr lang="en-US" sz="2000" dirty="0" smtClean="0">
                <a:solidFill>
                  <a:schemeClr val="tx1"/>
                </a:solidFill>
              </a:rPr>
              <a:t>X </a:t>
            </a:r>
            <a:r>
              <a:rPr lang="sr-Cyrl-RS" sz="2000" dirty="0" smtClean="0">
                <a:solidFill>
                  <a:schemeClr val="tx1"/>
                </a:solidFill>
              </a:rPr>
              <a:t>хромозома код</a:t>
            </a:r>
            <a:r>
              <a:rPr lang="en-US" sz="2000" dirty="0" smtClean="0">
                <a:solidFill>
                  <a:schemeClr val="tx1"/>
                </a:solidFill>
              </a:rPr>
              <a:t>                              </a:t>
            </a:r>
            <a:r>
              <a:rPr lang="sr-Cyrl-RS" sz="2000" dirty="0" smtClean="0">
                <a:solidFill>
                  <a:schemeClr val="tx1"/>
                </a:solidFill>
              </a:rPr>
              <a:t> </a:t>
            </a:r>
            <a:r>
              <a:rPr lang="en-US" sz="2000" dirty="0" smtClean="0">
                <a:solidFill>
                  <a:schemeClr val="tx1"/>
                </a:solidFill>
              </a:rPr>
              <a:t>   </a:t>
            </a:r>
            <a:r>
              <a:rPr lang="sr-Cyrl-RS" sz="2000" dirty="0" smtClean="0">
                <a:solidFill>
                  <a:schemeClr val="tx1"/>
                </a:solidFill>
              </a:rPr>
              <a:t>мушкарца  (46 </a:t>
            </a:r>
            <a:r>
              <a:rPr lang="en-US" sz="2000" dirty="0" smtClean="0">
                <a:solidFill>
                  <a:schemeClr val="tx1"/>
                </a:solidFill>
              </a:rPr>
              <a:t>XXY)</a:t>
            </a:r>
            <a:endParaRPr lang="en-US" sz="2000"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2657"/>
            <a:ext cx="7772400" cy="720079"/>
          </a:xfrm>
        </p:spPr>
        <p:txBody>
          <a:bodyPr>
            <a:normAutofit fontScale="90000"/>
          </a:bodyPr>
          <a:lstStyle/>
          <a:p>
            <a:r>
              <a:rPr lang="sr-Cyrl-RS" dirty="0" smtClean="0"/>
              <a:t>МАЛИГНЕ БОЛЕСТИ</a:t>
            </a:r>
            <a:br>
              <a:rPr lang="sr-Cyrl-RS" dirty="0" smtClean="0"/>
            </a:br>
            <a:r>
              <a:rPr lang="sr-Cyrl-RS" dirty="0" smtClean="0"/>
              <a:t>молекуларна основа</a:t>
            </a:r>
            <a:endParaRPr lang="en-US" dirty="0"/>
          </a:p>
        </p:txBody>
      </p:sp>
      <p:sp>
        <p:nvSpPr>
          <p:cNvPr id="3" name="Subtitle 2"/>
          <p:cNvSpPr>
            <a:spLocks noGrp="1"/>
          </p:cNvSpPr>
          <p:nvPr>
            <p:ph type="subTitle" idx="1"/>
          </p:nvPr>
        </p:nvSpPr>
        <p:spPr>
          <a:xfrm>
            <a:off x="323528" y="1412776"/>
            <a:ext cx="8424936" cy="5112568"/>
          </a:xfrm>
        </p:spPr>
        <p:txBody>
          <a:bodyPr>
            <a:normAutofit fontScale="47500" lnSpcReduction="20000"/>
          </a:bodyPr>
          <a:lstStyle/>
          <a:p>
            <a:pPr algn="l"/>
            <a:r>
              <a:rPr lang="sr-Cyrl-RS" dirty="0" smtClean="0">
                <a:solidFill>
                  <a:schemeClr val="tx1"/>
                </a:solidFill>
              </a:rPr>
              <a:t>Тумор је назив за сваки ненормални скупп ткива или прецизније речено лезија, насталих као резултат неконтролисаног раста ћелија. Деле се на бенигне и малигне, а наша пажа ће бити усмерена на малигне туморе. </a:t>
            </a:r>
          </a:p>
          <a:p>
            <a:pPr algn="l"/>
            <a:endParaRPr lang="sr-Cyrl-RS" dirty="0" smtClean="0">
              <a:solidFill>
                <a:schemeClr val="tx1"/>
              </a:solidFill>
            </a:endParaRPr>
          </a:p>
          <a:p>
            <a:pPr algn="l"/>
            <a:r>
              <a:rPr lang="sr-Cyrl-RS" dirty="0" smtClean="0">
                <a:solidFill>
                  <a:schemeClr val="tx1"/>
                </a:solidFill>
              </a:rPr>
              <a:t>Зависно од дела тела где се развијају, малигни тумори се могу манифестовати на различите начине. </a:t>
            </a:r>
          </a:p>
          <a:p>
            <a:pPr algn="l"/>
            <a:r>
              <a:rPr lang="sr-Cyrl-RS" dirty="0" smtClean="0">
                <a:solidFill>
                  <a:schemeClr val="tx1"/>
                </a:solidFill>
              </a:rPr>
              <a:t>Најчешће се дијагностикују путем биопсије</a:t>
            </a:r>
          </a:p>
          <a:p>
            <a:pPr algn="l"/>
            <a:r>
              <a:rPr lang="sr-Cyrl-RS" dirty="0" smtClean="0">
                <a:solidFill>
                  <a:schemeClr val="tx1"/>
                </a:solidFill>
              </a:rPr>
              <a:t>Конвенционално лечење је хирушко, медикаментозно или зрачењем. Уколико се не лечи, малигне болести имају смртни исход. У савременом свету, већина малигних тумора јеизлечива уколико се на време открије.</a:t>
            </a:r>
          </a:p>
          <a:p>
            <a:pPr algn="l"/>
            <a:endParaRPr lang="sr-Cyrl-RS" dirty="0" smtClean="0">
              <a:solidFill>
                <a:schemeClr val="tx1"/>
              </a:solidFill>
            </a:endParaRPr>
          </a:p>
          <a:p>
            <a:pPr algn="l"/>
            <a:r>
              <a:rPr lang="sr-Cyrl-RS" u="sng" dirty="0" smtClean="0">
                <a:solidFill>
                  <a:schemeClr val="tx1"/>
                </a:solidFill>
              </a:rPr>
              <a:t>Са аспекта молекуларне биологије, малигне болести представљају болест гена.. Малигне болести настају неопластичном трансформацијом ћелија и ткива. Неопластична трансформација је процес нарушавања ткивне хомеостазе управцу неконтролисане пролиферације ће3лија и инхибиције умирања по питању апоптозе.</a:t>
            </a:r>
          </a:p>
          <a:p>
            <a:pPr algn="l"/>
            <a:endParaRPr lang="sr-Cyrl-RS" u="sng" dirty="0" smtClean="0">
              <a:solidFill>
                <a:schemeClr val="tx1"/>
              </a:solidFill>
            </a:endParaRPr>
          </a:p>
          <a:p>
            <a:pPr algn="l"/>
            <a:r>
              <a:rPr lang="sr-Cyrl-RS" u="sng" dirty="0" smtClean="0">
                <a:solidFill>
                  <a:schemeClr val="tx1"/>
                </a:solidFill>
              </a:rPr>
              <a:t>Гени који утичу на процес неопластичне трансформације деле се,на основу свог дејства у две основне групе:</a:t>
            </a:r>
          </a:p>
          <a:p>
            <a:pPr algn="l">
              <a:buFontTx/>
              <a:buChar char="-"/>
            </a:pPr>
            <a:r>
              <a:rPr lang="sr-Cyrl-RS" u="sng" dirty="0" smtClean="0">
                <a:solidFill>
                  <a:schemeClr val="tx1"/>
                </a:solidFill>
              </a:rPr>
              <a:t>онкогени: класа гена који стимулишу ћелијски раст и деобу, мутацијом настају форме онкогена који неконтролисано експримирају свој протеински продукт (тачкасте мутације, генске делеције, амплификације, транслокације)</a:t>
            </a:r>
          </a:p>
          <a:p>
            <a:pPr algn="l">
              <a:buFontTx/>
              <a:buChar char="-"/>
            </a:pPr>
            <a:r>
              <a:rPr lang="sr-Cyrl-RS" u="sng" dirty="0" smtClean="0">
                <a:solidFill>
                  <a:schemeClr val="tx1"/>
                </a:solidFill>
              </a:rPr>
              <a:t> тумор супресорски гени – антионкогени: су гени чији протеински продукти имају способност инхибиције или супресије неопластичних трансформација. Садржи их свака ћелија, мутацијом антионкогена долази до супресије његове експресије или инактивације протеинских продукта.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10236</TotalTime>
  <Words>4451</Words>
  <Application>Microsoft Office PowerPoint</Application>
  <PresentationFormat>On-screen Show (4:3)</PresentationFormat>
  <Paragraphs>253</Paragraphs>
  <Slides>31</Slides>
  <Notes>0</Notes>
  <HiddenSlides>0</HiddenSlides>
  <MMClips>1</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ИНТЕГРИСАНЕ АКАДЕМСКЕ  СТУДИЈЕ ФАРМАЦИЈЕ   И16 ОБРАДА РЕЗУЛТАТА МЕРЕЊА   </vt:lpstr>
      <vt:lpstr>УВОД Савремена дијагностика малигнх болести, поред рутинске патохистолошке анализе, подразумева и  коришћење молекуларно – биолошких метода за утврђивање ,,генског профила,, малигних болести. Само неке од метода које се у медицинским центрима широм света користе у прецизној дијагностици малигних болести: PCR, RT – PCR (real time), In situ хибридизација, FISH, Southern blot анализа, DNK секвенцирање.   </vt:lpstr>
      <vt:lpstr>МУТАЦИЈЕ</vt:lpstr>
      <vt:lpstr> Дефиниција: током готово 10 година дугој историји класичне генетике откривене су бројне законитости и осбености како наслеђиване, тако и мутаногенезе. Данас, мутације се грубо могу дефинисати као структурне измене ДНК молекула, које се у највећем броју случајева не могу исправити. Измене могу обухватити од једног нуклеотида у ДНК до читавог генома. </vt:lpstr>
      <vt:lpstr>ДЕТЕКЦИЈА МУТАЦИЈА</vt:lpstr>
      <vt:lpstr>ГЕНСКЕ МУТАЦИЈЕ: подразумевају измене у самој структури гена; мутације гена могу бити последица различитих генских збивања: супституције базе (замене), инсерције (уграживања), делеције (губитак) или мултипликације (умножавања) база.  ХРОМОЗОМСКЕ МУТАЦИЈЕ ИЛИ АБЕРАЦИЈЕ: структурне промене хромозома настају под дејством различитих мутагених фактора који доводе до прекида у интегритету (структури) хромозома. До ових промена може доћи у свим фазама ћелиског циклуса. </vt:lpstr>
      <vt:lpstr>Делеције су губитак појединих сегмената хромозома, обично имају веома штетне последице за своје носиоце (губитак читаве групе гена). Често се летално завршавају. Дупликације су релативно ретке хромозомске аберације и представљају удвајање хромозомских сегмената, а као последица је могуће формирање дицентричних хромозома. Најчешћи клинички синдроми који су повезани са дуплицирањем делова хромозома су: - тризомија кратког крака хромозома4,5,9,12 - тризомија дугог крака хромозома 14 Инсерције подразумевају променелокализације одређеног фрагмента хромозома. Инверзија подразумева промену орјентације хромозомског сегмента за 180 степени. За одређивање инверзије су потребна два прекида на истом хромозому. </vt:lpstr>
      <vt:lpstr>ГЕНОМСКЕ МУТАЦИЈЕ ИЛИ НУМЕРИЧКЕ АБЕРАЦИЈЕ представљају промене у броју хромозома и деле се на: - полиплоидије где долази до умножавања целог сета хромозома (уместо диплоидног броја 46(2n),  ћелија садржи триплоидан 69 (3n),  тертраплоидан 92 (4n), аплоидан број хромозома - анеуплоидија где долазо до губитка или добитка једног или више хромозома у ћелији </vt:lpstr>
      <vt:lpstr>МАЛИГНЕ БОЛЕСТИ молекуларна основа</vt:lpstr>
      <vt:lpstr> Важан сегмент сваке, па и молекуларне медицине је превентивна медицина.   Праћење и анализа генома особа са предиспозицијом за развој малигне болести је предмет њеног истраживања. </vt:lpstr>
      <vt:lpstr>ОСНОВНИ ПРИНЦИПИ PCR МЕТОДЕ</vt:lpstr>
      <vt:lpstr>ДНК молекул</vt:lpstr>
      <vt:lpstr>ДНК полимераза откривена је 1955. године од стране Kornberg-a, који је први показао да се молекули ДНК могу синтетисати ин витро у систему који садржи екстракт бактерије Escherichia coli и 4 радиоактивно обележена нуклеотида (dATP, dTTP, dGTP, dCTP)</vt:lpstr>
      <vt:lpstr>PCR реакциона смеша је волумена од 5 – 100 µ/l и садржи компоненте потребне за ин витро синтезу ДНК:     1. ДНК узорак, матрица коja се копира; 2. Прајмере, олигонуклеотиде комплементарне крајевима секвенце која се копира,  а који су неопходни за отпочињање ДНК анализе; 3. Нуклеотиде, градивне елементе ДНК; 4. Taq полимеразу, термостабилну ДНК полимеразу која катализује уградњу нуклеотида по принципу комплементарности са ДНК; 5. Јоне Mg, неопходне за рад Taq и полимеразе и синтезу ДНК; 6. Пуфер, који обезбеђује оптималну активност Taq имеразе.</vt:lpstr>
      <vt:lpstr>ПРИНЦИПИ ИЗВОЂЕЊА PCR  РЕАКЦИЈЕ</vt:lpstr>
      <vt:lpstr>Компоненте PCR реакционе смеше</vt:lpstr>
      <vt:lpstr>Компоненте PCR реакционе смеше</vt:lpstr>
      <vt:lpstr>Компоненте PCR реакционе смеше</vt:lpstr>
      <vt:lpstr>Компоненте PCR реакционе смеше  5. Јони Mg</vt:lpstr>
      <vt:lpstr>Компоненте PCR реакционе смеше </vt:lpstr>
      <vt:lpstr>Сваки PCR циклус се састоји из три корака:</vt:lpstr>
      <vt:lpstr>Особине које PCR методу чине незамењивом су:</vt:lpstr>
      <vt:lpstr>Идентификација PCR продукта</vt:lpstr>
      <vt:lpstr>Идентификација PCR продукта</vt:lpstr>
      <vt:lpstr>Идентификација PCR продукта</vt:lpstr>
      <vt:lpstr>Врсте PCR методе</vt:lpstr>
      <vt:lpstr>Врсте PCR методе</vt:lpstr>
      <vt:lpstr>Примена PCR методе у клиничкој пракси</vt:lpstr>
      <vt:lpstr>Примена PCR методе у клиничкој пракси</vt:lpstr>
      <vt:lpstr>Примена PCR методе у клиничкој пракси</vt:lpstr>
      <vt:lpstr>Закључак</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Ksenija</dc:creator>
  <cp:lastModifiedBy>Korisnik</cp:lastModifiedBy>
  <cp:revision>78</cp:revision>
  <dcterms:created xsi:type="dcterms:W3CDTF">2019-05-29T20:30:22Z</dcterms:created>
  <dcterms:modified xsi:type="dcterms:W3CDTF">2019-09-10T20:01:41Z</dcterms:modified>
</cp:coreProperties>
</file>